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sldIdLst>
    <p:sldId id="266" r:id="rId5"/>
    <p:sldId id="310" r:id="rId6"/>
    <p:sldId id="309" r:id="rId7"/>
    <p:sldId id="316" r:id="rId8"/>
    <p:sldId id="327" r:id="rId9"/>
    <p:sldId id="328" r:id="rId10"/>
    <p:sldId id="329" r:id="rId11"/>
    <p:sldId id="330" r:id="rId12"/>
    <p:sldId id="317" r:id="rId13"/>
    <p:sldId id="331" r:id="rId14"/>
    <p:sldId id="332" r:id="rId15"/>
    <p:sldId id="333" r:id="rId16"/>
    <p:sldId id="318" r:id="rId17"/>
    <p:sldId id="320" r:id="rId18"/>
    <p:sldId id="326" r:id="rId19"/>
    <p:sldId id="319" r:id="rId20"/>
    <p:sldId id="313" r:id="rId21"/>
    <p:sldId id="334" r:id="rId22"/>
    <p:sldId id="335" r:id="rId23"/>
    <p:sldId id="314" r:id="rId24"/>
    <p:sldId id="337" r:id="rId25"/>
    <p:sldId id="321" r:id="rId26"/>
    <p:sldId id="336" r:id="rId27"/>
    <p:sldId id="338" r:id="rId28"/>
    <p:sldId id="339" r:id="rId29"/>
    <p:sldId id="340" r:id="rId30"/>
    <p:sldId id="341" r:id="rId31"/>
    <p:sldId id="342" r:id="rId32"/>
    <p:sldId id="343" r:id="rId33"/>
    <p:sldId id="344" r:id="rId34"/>
    <p:sldId id="322" r:id="rId35"/>
    <p:sldId id="323" r:id="rId36"/>
    <p:sldId id="325" r:id="rId37"/>
    <p:sldId id="324" r:id="rId38"/>
    <p:sldId id="31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19" autoAdjust="0"/>
  </p:normalViewPr>
  <p:slideViewPr>
    <p:cSldViewPr snapToGrid="0">
      <p:cViewPr varScale="1">
        <p:scale>
          <a:sx n="51" d="100"/>
          <a:sy n="51" d="100"/>
        </p:scale>
        <p:origin x="19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image" Target="../media/image2.png"/><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66772-F185-4D58-B8BB-E9370D7A7A2B}" type="doc">
      <dgm:prSet loTypeId="urn:microsoft.com/office/officeart/2018/5/layout/IconLeaf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40FC4FFE-8987-4A26-B7F4-8A516F18ADAE}">
      <dgm:prSet/>
      <dgm:spPr/>
      <dgm:t>
        <a:bodyPr/>
        <a:lstStyle/>
        <a:p>
          <a:pPr>
            <a:lnSpc>
              <a:spcPct val="100000"/>
            </a:lnSpc>
            <a:defRPr cap="all"/>
          </a:pPr>
          <a:r>
            <a:rPr lang="en-US" dirty="0"/>
            <a:t>Lorem ipsum dolor sit amet, consectetuer adipiscing elit. </a:t>
          </a:r>
        </a:p>
      </dgm:t>
    </dgm:pt>
    <dgm:pt modelId="{CAD7EF86-FB23-41F6-BF42-040B36DEFDB1}" type="parTrans" cxnId="{C7AD8469-3C68-4AF9-AB82-79B0043AA120}">
      <dgm:prSet/>
      <dgm:spPr/>
      <dgm:t>
        <a:bodyPr/>
        <a:lstStyle/>
        <a:p>
          <a:endParaRPr lang="en-US"/>
        </a:p>
      </dgm:t>
    </dgm:pt>
    <dgm:pt modelId="{5B62599A-5C9B-48E7-896E-EA782AC60C8B}" type="sibTrans" cxnId="{C7AD8469-3C68-4AF9-AB82-79B0043AA120}">
      <dgm:prSet/>
      <dgm:spPr/>
      <dgm:t>
        <a:bodyPr/>
        <a:lstStyle/>
        <a:p>
          <a:endParaRPr lang="en-US"/>
        </a:p>
      </dgm:t>
    </dgm:pt>
    <dgm:pt modelId="{49225C73-1633-42F1-AB3B-7CB183E5F8B8}">
      <dgm:prSet/>
      <dgm:spPr/>
      <dgm:t>
        <a:bodyPr/>
        <a:lstStyle/>
        <a:p>
          <a:pPr>
            <a:lnSpc>
              <a:spcPct val="100000"/>
            </a:lnSpc>
            <a:defRPr cap="all"/>
          </a:pPr>
          <a:r>
            <a:rPr lang="en-US" dirty="0"/>
            <a:t>Nunc viverra imperdiet enim. Fusce est. Vivamus a tellus.</a:t>
          </a:r>
        </a:p>
      </dgm:t>
    </dgm:pt>
    <dgm:pt modelId="{1A0E2090-1D4F-438A-8766-B6030CE01ADD}" type="parTrans" cxnId="{A9154303-8225-4248-91DC-1B0156A35F07}">
      <dgm:prSet/>
      <dgm:spPr/>
      <dgm:t>
        <a:bodyPr/>
        <a:lstStyle/>
        <a:p>
          <a:endParaRPr lang="en-US"/>
        </a:p>
      </dgm:t>
    </dgm:pt>
    <dgm:pt modelId="{9646853A-8964-4519-A5B1-0B7D18B2983D}" type="sibTrans" cxnId="{A9154303-8225-4248-91DC-1B0156A35F07}">
      <dgm:prSet/>
      <dgm:spPr/>
      <dgm:t>
        <a:bodyPr/>
        <a:lstStyle/>
        <a:p>
          <a:endParaRPr lang="en-US"/>
        </a:p>
      </dgm:t>
    </dgm:pt>
    <dgm:pt modelId="{1C383F32-22E8-4F62-A3E0-BDC3D5F48992}">
      <dgm:prSet/>
      <dgm:spPr/>
      <dgm:t>
        <a:bodyPr/>
        <a:lstStyle/>
        <a:p>
          <a:pPr>
            <a:lnSpc>
              <a:spcPct val="100000"/>
            </a:lnSpc>
            <a:defRPr cap="all"/>
          </a:pPr>
          <a:r>
            <a:rPr lang="en-US" dirty="0"/>
            <a:t>Pellentesque habitant morbi tristique senectus et netus.</a:t>
          </a:r>
        </a:p>
      </dgm:t>
    </dgm:pt>
    <dgm:pt modelId="{A7920A2F-3244-4159-AF04-6A1D38B7B317}" type="parTrans" cxnId="{C4CCE57E-E871-46D6-BAD5-880252C95D22}">
      <dgm:prSet/>
      <dgm:spPr/>
      <dgm:t>
        <a:bodyPr/>
        <a:lstStyle/>
        <a:p>
          <a:endParaRPr lang="en-US"/>
        </a:p>
      </dgm:t>
    </dgm:pt>
    <dgm:pt modelId="{8500F72A-2C6D-4FDF-9C1D-CA691380EB0B}" type="sibTrans" cxnId="{C4CCE57E-E871-46D6-BAD5-880252C95D22}">
      <dgm:prSet/>
      <dgm:spPr/>
      <dgm:t>
        <a:bodyPr/>
        <a:lstStyle/>
        <a:p>
          <a:endParaRPr lang="en-US"/>
        </a:p>
      </dgm:t>
    </dgm:pt>
    <dgm:pt modelId="{B6056BFB-47D7-4C5F-BA11-2CB63C56A52D}" type="pres">
      <dgm:prSet presAssocID="{01A66772-F185-4D58-B8BB-E9370D7A7A2B}" presName="root" presStyleCnt="0">
        <dgm:presLayoutVars>
          <dgm:dir/>
          <dgm:resizeHandles val="exact"/>
        </dgm:presLayoutVars>
      </dgm:prSet>
      <dgm:spPr/>
    </dgm:pt>
    <dgm:pt modelId="{311B26C8-22B1-4363-B621-DD56FB7418C8}" type="pres">
      <dgm:prSet presAssocID="{40FC4FFE-8987-4A26-B7F4-8A516F18ADAE}" presName="compNode" presStyleCnt="0"/>
      <dgm:spPr/>
    </dgm:pt>
    <dgm:pt modelId="{A201D7A7-914C-4D24-8B82-EE40155AB0BE}" type="pres">
      <dgm:prSet presAssocID="{40FC4FFE-8987-4A26-B7F4-8A516F18ADAE}" presName="iconBgRect" presStyleLbl="bgShp" presStyleIdx="0" presStyleCnt="3"/>
      <dgm:spPr>
        <a:prstGeom prst="ellipse">
          <a:avLst/>
        </a:prstGeom>
      </dgm:spPr>
    </dgm:pt>
    <dgm:pt modelId="{8FA2F131-CD01-4CBD-B7A5-1B9B5E7F0402}" type="pres">
      <dgm:prSet presAssocID="{40FC4FFE-8987-4A26-B7F4-8A516F18ADAE}" presName="iconRect" presStyleLbl="node1" presStyleIdx="0" presStyleCnt="3" custLinFactNeighborX="134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Pie chart"/>
        </a:ext>
      </dgm:extLst>
    </dgm:pt>
    <dgm:pt modelId="{F755F00C-B2DB-4097-B4BC-8F1BACC938B7}" type="pres">
      <dgm:prSet presAssocID="{40FC4FFE-8987-4A26-B7F4-8A516F18ADAE}" presName="spaceRect" presStyleCnt="0"/>
      <dgm:spPr/>
    </dgm:pt>
    <dgm:pt modelId="{08F4E96D-0DB6-4476-8C51-7CC7EC2F227B}" type="pres">
      <dgm:prSet presAssocID="{40FC4FFE-8987-4A26-B7F4-8A516F18ADAE}" presName="textRect" presStyleLbl="revTx" presStyleIdx="0" presStyleCnt="3">
        <dgm:presLayoutVars>
          <dgm:chMax val="1"/>
          <dgm:chPref val="1"/>
        </dgm:presLayoutVars>
      </dgm:prSet>
      <dgm:spPr/>
    </dgm:pt>
    <dgm:pt modelId="{5AB3C10D-885E-4522-AB39-7ED4318D191A}" type="pres">
      <dgm:prSet presAssocID="{5B62599A-5C9B-48E7-896E-EA782AC60C8B}" presName="sibTrans" presStyleCnt="0"/>
      <dgm:spPr/>
    </dgm:pt>
    <dgm:pt modelId="{2F278BF9-E1B2-4A1C-B065-C19A7B904219}" type="pres">
      <dgm:prSet presAssocID="{49225C73-1633-42F1-AB3B-7CB183E5F8B8}" presName="compNode" presStyleCnt="0"/>
      <dgm:spPr/>
    </dgm:pt>
    <dgm:pt modelId="{543C18BC-1989-44B2-9862-C670C61D3452}" type="pres">
      <dgm:prSet presAssocID="{49225C73-1633-42F1-AB3B-7CB183E5F8B8}" presName="iconBgRect" presStyleLbl="bgShp" presStyleIdx="1" presStyleCnt="3"/>
      <dgm:spPr>
        <a:prstGeom prst="ellipse">
          <a:avLst/>
        </a:prstGeom>
      </dgm:spPr>
    </dgm:pt>
    <dgm:pt modelId="{E94F35BC-9C76-400A-BBCA-0032259E2E5A}" type="pres">
      <dgm:prSet presAssocID="{49225C73-1633-42F1-AB3B-7CB183E5F8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ullseye"/>
        </a:ext>
      </dgm:extLst>
    </dgm:pt>
    <dgm:pt modelId="{503A6D04-9ADD-43CC-9847-497CD48F2D11}" type="pres">
      <dgm:prSet presAssocID="{49225C73-1633-42F1-AB3B-7CB183E5F8B8}" presName="spaceRect" presStyleCnt="0"/>
      <dgm:spPr/>
    </dgm:pt>
    <dgm:pt modelId="{20363298-B2A6-463D-A7BE-F9F67404E389}" type="pres">
      <dgm:prSet presAssocID="{49225C73-1633-42F1-AB3B-7CB183E5F8B8}" presName="textRect" presStyleLbl="revTx" presStyleIdx="1" presStyleCnt="3">
        <dgm:presLayoutVars>
          <dgm:chMax val="1"/>
          <dgm:chPref val="1"/>
        </dgm:presLayoutVars>
      </dgm:prSet>
      <dgm:spPr/>
    </dgm:pt>
    <dgm:pt modelId="{A47947BB-708D-4F7E-B072-3C2E42B34B24}" type="pres">
      <dgm:prSet presAssocID="{9646853A-8964-4519-A5B1-0B7D18B2983D}" presName="sibTrans" presStyleCnt="0"/>
      <dgm:spPr/>
    </dgm:pt>
    <dgm:pt modelId="{BDCD0AC9-D564-4025-AD8A-36664A6CBE31}" type="pres">
      <dgm:prSet presAssocID="{1C383F32-22E8-4F62-A3E0-BDC3D5F48992}" presName="compNode" presStyleCnt="0"/>
      <dgm:spPr/>
    </dgm:pt>
    <dgm:pt modelId="{5BDDFF18-9AEC-4E5E-B9AA-33D86F01A63E}" type="pres">
      <dgm:prSet presAssocID="{1C383F32-22E8-4F62-A3E0-BDC3D5F48992}" presName="iconBgRect" presStyleLbl="bgShp" presStyleIdx="2" presStyleCnt="3"/>
      <dgm:spPr>
        <a:prstGeom prst="ellipse">
          <a:avLst/>
        </a:prstGeom>
      </dgm:spPr>
    </dgm:pt>
    <dgm:pt modelId="{F09AEBFF-D2D3-4FFF-AD65-C3CEAEEB10F2}" type="pres">
      <dgm:prSet presAssocID="{1C383F32-22E8-4F62-A3E0-BDC3D5F4899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Stopwatch"/>
        </a:ext>
      </dgm:extLst>
    </dgm:pt>
    <dgm:pt modelId="{F2EBFBCF-0520-415A-A886-3C4F90D208EF}" type="pres">
      <dgm:prSet presAssocID="{1C383F32-22E8-4F62-A3E0-BDC3D5F48992}" presName="spaceRect" presStyleCnt="0"/>
      <dgm:spPr/>
    </dgm:pt>
    <dgm:pt modelId="{AB9CAFAA-6939-48A6-A89B-19D1A94B9EA1}" type="pres">
      <dgm:prSet presAssocID="{1C383F32-22E8-4F62-A3E0-BDC3D5F48992}" presName="textRect" presStyleLbl="revTx" presStyleIdx="2" presStyleCnt="3">
        <dgm:presLayoutVars>
          <dgm:chMax val="1"/>
          <dgm:chPref val="1"/>
        </dgm:presLayoutVars>
      </dgm:prSet>
      <dgm:spPr/>
    </dgm:pt>
  </dgm:ptLst>
  <dgm:cxnLst>
    <dgm:cxn modelId="{A9154303-8225-4248-91DC-1B0156A35F07}" srcId="{01A66772-F185-4D58-B8BB-E9370D7A7A2B}" destId="{49225C73-1633-42F1-AB3B-7CB183E5F8B8}" srcOrd="1" destOrd="0" parTransId="{1A0E2090-1D4F-438A-8766-B6030CE01ADD}" sibTransId="{9646853A-8964-4519-A5B1-0B7D18B2983D}"/>
    <dgm:cxn modelId="{BA953D32-2DFF-47FE-AF26-C6B9E63D38DF}" type="presOf" srcId="{49225C73-1633-42F1-AB3B-7CB183E5F8B8}" destId="{20363298-B2A6-463D-A7BE-F9F67404E389}" srcOrd="0" destOrd="0" presId="urn:microsoft.com/office/officeart/2018/5/layout/IconLeafLabelList"/>
    <dgm:cxn modelId="{EC450542-0ED9-4BD6-9E85-5709B80794C5}" type="presOf" srcId="{01A66772-F185-4D58-B8BB-E9370D7A7A2B}" destId="{B6056BFB-47D7-4C5F-BA11-2CB63C56A52D}" srcOrd="0" destOrd="0" presId="urn:microsoft.com/office/officeart/2018/5/layout/IconLeafLabelList"/>
    <dgm:cxn modelId="{C7AD8469-3C68-4AF9-AB82-79B0043AA120}" srcId="{01A66772-F185-4D58-B8BB-E9370D7A7A2B}" destId="{40FC4FFE-8987-4A26-B7F4-8A516F18ADAE}" srcOrd="0" destOrd="0" parTransId="{CAD7EF86-FB23-41F6-BF42-040B36DEFDB1}" sibTransId="{5B62599A-5C9B-48E7-896E-EA782AC60C8B}"/>
    <dgm:cxn modelId="{C4CCE57E-E871-46D6-BAD5-880252C95D22}" srcId="{01A66772-F185-4D58-B8BB-E9370D7A7A2B}" destId="{1C383F32-22E8-4F62-A3E0-BDC3D5F48992}" srcOrd="2" destOrd="0" parTransId="{A7920A2F-3244-4159-AF04-6A1D38B7B317}" sibTransId="{8500F72A-2C6D-4FDF-9C1D-CA691380EB0B}"/>
    <dgm:cxn modelId="{D55FAE9C-CF3C-44F3-9D1E-DE6DF574E6D9}" type="presOf" srcId="{1C383F32-22E8-4F62-A3E0-BDC3D5F48992}" destId="{AB9CAFAA-6939-48A6-A89B-19D1A94B9EA1}" srcOrd="0" destOrd="0" presId="urn:microsoft.com/office/officeart/2018/5/layout/IconLeafLabelList"/>
    <dgm:cxn modelId="{A85983B4-FADF-419C-BC71-B5F0871C3055}" type="presOf" srcId="{40FC4FFE-8987-4A26-B7F4-8A516F18ADAE}" destId="{08F4E96D-0DB6-4476-8C51-7CC7EC2F227B}" srcOrd="0" destOrd="0" presId="urn:microsoft.com/office/officeart/2018/5/layout/IconLeafLabelList"/>
    <dgm:cxn modelId="{A3E74EE8-8900-4EBD-8983-3BF0AFD6DCC7}" type="presParOf" srcId="{B6056BFB-47D7-4C5F-BA11-2CB63C56A52D}" destId="{311B26C8-22B1-4363-B621-DD56FB7418C8}" srcOrd="0" destOrd="0" presId="urn:microsoft.com/office/officeart/2018/5/layout/IconLeafLabelList"/>
    <dgm:cxn modelId="{044EA9E0-B51B-492A-BE32-015CEAD0BAC9}" type="presParOf" srcId="{311B26C8-22B1-4363-B621-DD56FB7418C8}" destId="{A201D7A7-914C-4D24-8B82-EE40155AB0BE}" srcOrd="0" destOrd="0" presId="urn:microsoft.com/office/officeart/2018/5/layout/IconLeafLabelList"/>
    <dgm:cxn modelId="{08373EC6-14CB-429D-9495-F32683B931D7}" type="presParOf" srcId="{311B26C8-22B1-4363-B621-DD56FB7418C8}" destId="{8FA2F131-CD01-4CBD-B7A5-1B9B5E7F0402}" srcOrd="1" destOrd="0" presId="urn:microsoft.com/office/officeart/2018/5/layout/IconLeafLabelList"/>
    <dgm:cxn modelId="{9AB500F0-62A2-4E73-B4F4-5056804C8D6A}" type="presParOf" srcId="{311B26C8-22B1-4363-B621-DD56FB7418C8}" destId="{F755F00C-B2DB-4097-B4BC-8F1BACC938B7}" srcOrd="2" destOrd="0" presId="urn:microsoft.com/office/officeart/2018/5/layout/IconLeafLabelList"/>
    <dgm:cxn modelId="{676606A7-6564-4CEB-ACE0-4FF9A3A04E67}" type="presParOf" srcId="{311B26C8-22B1-4363-B621-DD56FB7418C8}" destId="{08F4E96D-0DB6-4476-8C51-7CC7EC2F227B}" srcOrd="3" destOrd="0" presId="urn:microsoft.com/office/officeart/2018/5/layout/IconLeafLabelList"/>
    <dgm:cxn modelId="{EAE0F94A-A454-4049-84F7-9EC90E847A03}" type="presParOf" srcId="{B6056BFB-47D7-4C5F-BA11-2CB63C56A52D}" destId="{5AB3C10D-885E-4522-AB39-7ED4318D191A}" srcOrd="1" destOrd="0" presId="urn:microsoft.com/office/officeart/2018/5/layout/IconLeafLabelList"/>
    <dgm:cxn modelId="{B0B5B21A-5ADD-4500-9A67-9B26AF543EBA}" type="presParOf" srcId="{B6056BFB-47D7-4C5F-BA11-2CB63C56A52D}" destId="{2F278BF9-E1B2-4A1C-B065-C19A7B904219}" srcOrd="2" destOrd="0" presId="urn:microsoft.com/office/officeart/2018/5/layout/IconLeafLabelList"/>
    <dgm:cxn modelId="{11FEAF2C-54F7-4E9C-A1D6-5FA0BF7F3665}" type="presParOf" srcId="{2F278BF9-E1B2-4A1C-B065-C19A7B904219}" destId="{543C18BC-1989-44B2-9862-C670C61D3452}" srcOrd="0" destOrd="0" presId="urn:microsoft.com/office/officeart/2018/5/layout/IconLeafLabelList"/>
    <dgm:cxn modelId="{92C17ECB-A80D-4A0E-95CF-40A53D32275F}" type="presParOf" srcId="{2F278BF9-E1B2-4A1C-B065-C19A7B904219}" destId="{E94F35BC-9C76-400A-BBCA-0032259E2E5A}" srcOrd="1" destOrd="0" presId="urn:microsoft.com/office/officeart/2018/5/layout/IconLeafLabelList"/>
    <dgm:cxn modelId="{54E5AE33-4BE6-44E7-871B-1103A0BA7A56}" type="presParOf" srcId="{2F278BF9-E1B2-4A1C-B065-C19A7B904219}" destId="{503A6D04-9ADD-43CC-9847-497CD48F2D11}" srcOrd="2" destOrd="0" presId="urn:microsoft.com/office/officeart/2018/5/layout/IconLeafLabelList"/>
    <dgm:cxn modelId="{3575FCA0-4FCE-460A-8D84-2C767D311A20}" type="presParOf" srcId="{2F278BF9-E1B2-4A1C-B065-C19A7B904219}" destId="{20363298-B2A6-463D-A7BE-F9F67404E389}" srcOrd="3" destOrd="0" presId="urn:microsoft.com/office/officeart/2018/5/layout/IconLeafLabelList"/>
    <dgm:cxn modelId="{4FD22448-C17B-4C43-BAB3-A0B7AA9BCE0D}" type="presParOf" srcId="{B6056BFB-47D7-4C5F-BA11-2CB63C56A52D}" destId="{A47947BB-708D-4F7E-B072-3C2E42B34B24}" srcOrd="3" destOrd="0" presId="urn:microsoft.com/office/officeart/2018/5/layout/IconLeafLabelList"/>
    <dgm:cxn modelId="{75E30F4F-0E76-457B-9D4F-CDE27C2F7F77}" type="presParOf" srcId="{B6056BFB-47D7-4C5F-BA11-2CB63C56A52D}" destId="{BDCD0AC9-D564-4025-AD8A-36664A6CBE31}" srcOrd="4" destOrd="0" presId="urn:microsoft.com/office/officeart/2018/5/layout/IconLeafLabelList"/>
    <dgm:cxn modelId="{C6A367E7-6A7C-42CB-94E4-8EA78AEF87BF}" type="presParOf" srcId="{BDCD0AC9-D564-4025-AD8A-36664A6CBE31}" destId="{5BDDFF18-9AEC-4E5E-B9AA-33D86F01A63E}" srcOrd="0" destOrd="0" presId="urn:microsoft.com/office/officeart/2018/5/layout/IconLeafLabelList"/>
    <dgm:cxn modelId="{B180CBEB-FA9F-4E52-8CA3-A65CB80BB91B}" type="presParOf" srcId="{BDCD0AC9-D564-4025-AD8A-36664A6CBE31}" destId="{F09AEBFF-D2D3-4FFF-AD65-C3CEAEEB10F2}" srcOrd="1" destOrd="0" presId="urn:microsoft.com/office/officeart/2018/5/layout/IconLeafLabelList"/>
    <dgm:cxn modelId="{170B020E-1E19-4EB4-A72C-4FCF01A7DD7E}" type="presParOf" srcId="{BDCD0AC9-D564-4025-AD8A-36664A6CBE31}" destId="{F2EBFBCF-0520-415A-A886-3C4F90D208EF}" srcOrd="2" destOrd="0" presId="urn:microsoft.com/office/officeart/2018/5/layout/IconLeafLabelList"/>
    <dgm:cxn modelId="{CADD8F7D-722C-42A0-AF21-39A3559F8D7B}" type="presParOf" srcId="{BDCD0AC9-D564-4025-AD8A-36664A6CBE31}" destId="{AB9CAFAA-6939-48A6-A89B-19D1A94B9EA1}"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1D7A7-914C-4D24-8B82-EE40155AB0BE}">
      <dsp:nvSpPr>
        <dsp:cNvPr id="0" name=""/>
        <dsp:cNvSpPr/>
      </dsp:nvSpPr>
      <dsp:spPr>
        <a:xfrm>
          <a:off x="616949" y="340539"/>
          <a:ext cx="1818562" cy="181856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A2F131-CD01-4CBD-B7A5-1B9B5E7F0402}">
      <dsp:nvSpPr>
        <dsp:cNvPr id="0" name=""/>
        <dsp:cNvSpPr/>
      </dsp:nvSpPr>
      <dsp:spPr>
        <a:xfrm>
          <a:off x="1018504" y="728102"/>
          <a:ext cx="1043437" cy="10434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F4E96D-0DB6-4476-8C51-7CC7EC2F227B}">
      <dsp:nvSpPr>
        <dsp:cNvPr id="0" name=""/>
        <dsp:cNvSpPr/>
      </dsp:nvSpPr>
      <dsp:spPr>
        <a:xfrm>
          <a:off x="35606"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Lorem ipsum dolor sit amet, consectetuer adipiscing elit. </a:t>
          </a:r>
        </a:p>
      </dsp:txBody>
      <dsp:txXfrm>
        <a:off x="35606" y="2725540"/>
        <a:ext cx="2981250" cy="720000"/>
      </dsp:txXfrm>
    </dsp:sp>
    <dsp:sp modelId="{543C18BC-1989-44B2-9862-C670C61D3452}">
      <dsp:nvSpPr>
        <dsp:cNvPr id="0" name=""/>
        <dsp:cNvSpPr/>
      </dsp:nvSpPr>
      <dsp:spPr>
        <a:xfrm>
          <a:off x="4119918" y="340539"/>
          <a:ext cx="1818562" cy="181856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4F35BC-9C76-400A-BBCA-0032259E2E5A}">
      <dsp:nvSpPr>
        <dsp:cNvPr id="0" name=""/>
        <dsp:cNvSpPr/>
      </dsp:nvSpPr>
      <dsp:spPr>
        <a:xfrm>
          <a:off x="4507481" y="728102"/>
          <a:ext cx="1043437" cy="1043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0363298-B2A6-463D-A7BE-F9F67404E389}">
      <dsp:nvSpPr>
        <dsp:cNvPr id="0" name=""/>
        <dsp:cNvSpPr/>
      </dsp:nvSpPr>
      <dsp:spPr>
        <a:xfrm>
          <a:off x="3538574"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Nunc viverra imperdiet enim. Fusce est. Vivamus a tellus.</a:t>
          </a:r>
        </a:p>
      </dsp:txBody>
      <dsp:txXfrm>
        <a:off x="3538574" y="2725540"/>
        <a:ext cx="2981250" cy="720000"/>
      </dsp:txXfrm>
    </dsp:sp>
    <dsp:sp modelId="{5BDDFF18-9AEC-4E5E-B9AA-33D86F01A63E}">
      <dsp:nvSpPr>
        <dsp:cNvPr id="0" name=""/>
        <dsp:cNvSpPr/>
      </dsp:nvSpPr>
      <dsp:spPr>
        <a:xfrm>
          <a:off x="7622887" y="340539"/>
          <a:ext cx="1818562" cy="181856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9AEBFF-D2D3-4FFF-AD65-C3CEAEEB10F2}">
      <dsp:nvSpPr>
        <dsp:cNvPr id="0" name=""/>
        <dsp:cNvSpPr/>
      </dsp:nvSpPr>
      <dsp:spPr>
        <a:xfrm>
          <a:off x="8010450" y="728102"/>
          <a:ext cx="1043437" cy="10434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9CAFAA-6939-48A6-A89B-19D1A94B9EA1}">
      <dsp:nvSpPr>
        <dsp:cNvPr id="0" name=""/>
        <dsp:cNvSpPr/>
      </dsp:nvSpPr>
      <dsp:spPr>
        <a:xfrm>
          <a:off x="7041543" y="2725540"/>
          <a:ext cx="29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cap="all"/>
          </a:pPr>
          <a:r>
            <a:rPr lang="en-US" sz="1700" kern="1200" dirty="0"/>
            <a:t>Pellentesque habitant morbi tristique senectus et netus.</a:t>
          </a:r>
        </a:p>
      </dsp:txBody>
      <dsp:txXfrm>
        <a:off x="7041543" y="2725540"/>
        <a:ext cx="298125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4/6/2022</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87293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4/6/2022</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38980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4/6/2022</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2233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4/6/2022</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5761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4/6/2022</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02808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4/6/2022</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501771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4/6/2022</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0701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4/6/2022</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013020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4/6/2022</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882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4/6/2022</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60147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hemeOverride" Target="../theme/themeOverr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hemeOverride" Target="../theme/themeOverride23.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hemeOverride" Target="../theme/themeOverride24.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hemeOverride" Target="../theme/themeOverride25.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hemeOverride" Target="../theme/themeOverride26.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hemeOverride" Target="../theme/themeOverr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452A527-3631-41ED-858D-3777A7D14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peak Pro" panose="020F0502020204030204"/>
              <a:ea typeface="+mn-ea"/>
              <a:cs typeface="+mn-cs"/>
            </a:endParaRPr>
          </a:p>
        </p:txBody>
      </p:sp>
      <p:sp>
        <p:nvSpPr>
          <p:cNvPr id="2" name="Title 1">
            <a:extLst>
              <a:ext uri="{FF2B5EF4-FFF2-40B4-BE49-F238E27FC236}">
                <a16:creationId xmlns:a16="http://schemas.microsoft.com/office/drawing/2014/main" id="{9AB2EA78-AEB3-469B-9025-3B17201A457B}"/>
              </a:ext>
            </a:extLst>
          </p:cNvPr>
          <p:cNvSpPr>
            <a:spLocks noGrp="1"/>
          </p:cNvSpPr>
          <p:nvPr>
            <p:ph type="ctrTitle"/>
          </p:nvPr>
        </p:nvSpPr>
        <p:spPr>
          <a:xfrm>
            <a:off x="6730000" y="639097"/>
            <a:ext cx="4813072" cy="3494791"/>
          </a:xfrm>
        </p:spPr>
        <p:txBody>
          <a:bodyPr>
            <a:normAutofit fontScale="90000"/>
          </a:bodyPr>
          <a:lstStyle/>
          <a:p>
            <a:r>
              <a:rPr lang="en-US" dirty="0"/>
              <a:t>GROOT: Streaming Volumetric Video</a:t>
            </a:r>
          </a:p>
        </p:txBody>
      </p:sp>
      <p:sp>
        <p:nvSpPr>
          <p:cNvPr id="3" name="Subtitle 2">
            <a:extLst>
              <a:ext uri="{FF2B5EF4-FFF2-40B4-BE49-F238E27FC236}">
                <a16:creationId xmlns:a16="http://schemas.microsoft.com/office/drawing/2014/main" id="{255E1F2F-E259-4EA8-9FFD-3A10AF541859}"/>
              </a:ext>
            </a:extLst>
          </p:cNvPr>
          <p:cNvSpPr>
            <a:spLocks noGrp="1"/>
          </p:cNvSpPr>
          <p:nvPr>
            <p:ph type="subTitle" idx="1"/>
          </p:nvPr>
        </p:nvSpPr>
        <p:spPr>
          <a:xfrm>
            <a:off x="6729999" y="4455621"/>
            <a:ext cx="4829101" cy="1238616"/>
          </a:xfrm>
        </p:spPr>
        <p:txBody>
          <a:bodyPr>
            <a:normAutofit/>
          </a:bodyPr>
          <a:lstStyle/>
          <a:p>
            <a:r>
              <a:rPr lang="en-US" dirty="0"/>
              <a:t>Matt Mcmahon</a:t>
            </a:r>
          </a:p>
          <a:p>
            <a:r>
              <a:rPr lang="en-US" dirty="0"/>
              <a:t>Spring 2022 [</a:t>
            </a:r>
            <a:r>
              <a:rPr lang="en-US" dirty="0" err="1"/>
              <a:t>gmu</a:t>
            </a:r>
            <a:r>
              <a:rPr lang="en-US" dirty="0"/>
              <a:t>]</a:t>
            </a:r>
          </a:p>
        </p:txBody>
      </p:sp>
      <p:pic>
        <p:nvPicPr>
          <p:cNvPr id="6" name="Picture 5">
            <a:extLst>
              <a:ext uri="{FF2B5EF4-FFF2-40B4-BE49-F238E27FC236}">
                <a16:creationId xmlns:a16="http://schemas.microsoft.com/office/drawing/2014/main" id="{8940CBE3-3F91-419A-A649-32AB388ECA8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 y="10"/>
            <a:ext cx="6096000" cy="6857990"/>
          </a:xfrm>
          <a:prstGeom prst="rect">
            <a:avLst/>
          </a:prstGeom>
        </p:spPr>
      </p:pic>
      <p:cxnSp>
        <p:nvCxnSpPr>
          <p:cNvPr id="26" name="Straight Connector 25">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05053" y="4294754"/>
            <a:ext cx="43891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59158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5" name="Content Placeholder 4">
            <a:extLst>
              <a:ext uri="{FF2B5EF4-FFF2-40B4-BE49-F238E27FC236}">
                <a16:creationId xmlns:a16="http://schemas.microsoft.com/office/drawing/2014/main" id="{2EF8776A-8E1B-4515-B881-8EFD977E134D}"/>
              </a:ext>
            </a:extLst>
          </p:cNvPr>
          <p:cNvSpPr>
            <a:spLocks noGrp="1"/>
          </p:cNvSpPr>
          <p:nvPr>
            <p:ph idx="1"/>
          </p:nvPr>
        </p:nvSpPr>
        <p:spPr/>
        <p:txBody>
          <a:bodyPr/>
          <a:lstStyle/>
          <a:p>
            <a:endParaRPr lang="en-US"/>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198984" y="439003"/>
            <a:ext cx="10109096" cy="666675"/>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Octree Decoding Issues</a:t>
            </a:r>
          </a:p>
        </p:txBody>
      </p:sp>
      <p:pic>
        <p:nvPicPr>
          <p:cNvPr id="6" name="Picture 5">
            <a:extLst>
              <a:ext uri="{FF2B5EF4-FFF2-40B4-BE49-F238E27FC236}">
                <a16:creationId xmlns:a16="http://schemas.microsoft.com/office/drawing/2014/main" id="{5821D93E-770C-4696-BF7F-4EB918FCC587}"/>
              </a:ext>
            </a:extLst>
          </p:cNvPr>
          <p:cNvPicPr>
            <a:picLocks noChangeAspect="1"/>
          </p:cNvPicPr>
          <p:nvPr/>
        </p:nvPicPr>
        <p:blipFill>
          <a:blip r:embed="rId3"/>
          <a:stretch>
            <a:fillRect/>
          </a:stretch>
        </p:blipFill>
        <p:spPr>
          <a:xfrm>
            <a:off x="111345" y="1157307"/>
            <a:ext cx="11196735" cy="5181440"/>
          </a:xfrm>
          <a:prstGeom prst="rect">
            <a:avLst/>
          </a:prstGeom>
        </p:spPr>
      </p:pic>
    </p:spTree>
    <p:extLst>
      <p:ext uri="{BB962C8B-B14F-4D97-AF65-F5344CB8AC3E}">
        <p14:creationId xmlns:p14="http://schemas.microsoft.com/office/powerpoint/2010/main" val="3314780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5" name="Content Placeholder 4">
            <a:extLst>
              <a:ext uri="{FF2B5EF4-FFF2-40B4-BE49-F238E27FC236}">
                <a16:creationId xmlns:a16="http://schemas.microsoft.com/office/drawing/2014/main" id="{2EF8776A-8E1B-4515-B881-8EFD977E134D}"/>
              </a:ext>
            </a:extLst>
          </p:cNvPr>
          <p:cNvSpPr>
            <a:spLocks noGrp="1"/>
          </p:cNvSpPr>
          <p:nvPr>
            <p:ph idx="1"/>
          </p:nvPr>
        </p:nvSpPr>
        <p:spPr/>
        <p:txBody>
          <a:bodyPr/>
          <a:lstStyle/>
          <a:p>
            <a:endParaRPr lang="en-US"/>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198984" y="439003"/>
            <a:ext cx="10109096" cy="666675"/>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Octree Decoding Issues</a:t>
            </a:r>
          </a:p>
        </p:txBody>
      </p:sp>
      <p:pic>
        <p:nvPicPr>
          <p:cNvPr id="4" name="Picture 3">
            <a:extLst>
              <a:ext uri="{FF2B5EF4-FFF2-40B4-BE49-F238E27FC236}">
                <a16:creationId xmlns:a16="http://schemas.microsoft.com/office/drawing/2014/main" id="{2FC4EB8A-A47D-4891-9561-F3B4710FFBB7}"/>
              </a:ext>
            </a:extLst>
          </p:cNvPr>
          <p:cNvPicPr>
            <a:picLocks noChangeAspect="1"/>
          </p:cNvPicPr>
          <p:nvPr/>
        </p:nvPicPr>
        <p:blipFill>
          <a:blip r:embed="rId3"/>
          <a:stretch>
            <a:fillRect/>
          </a:stretch>
        </p:blipFill>
        <p:spPr>
          <a:xfrm>
            <a:off x="479904" y="1380723"/>
            <a:ext cx="10828176" cy="4943077"/>
          </a:xfrm>
          <a:prstGeom prst="rect">
            <a:avLst/>
          </a:prstGeom>
        </p:spPr>
      </p:pic>
    </p:spTree>
    <p:extLst>
      <p:ext uri="{BB962C8B-B14F-4D97-AF65-F5344CB8AC3E}">
        <p14:creationId xmlns:p14="http://schemas.microsoft.com/office/powerpoint/2010/main" val="1513811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1052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Decoding Bottleneck</a:t>
            </a:r>
          </a:p>
        </p:txBody>
      </p:sp>
      <p:pic>
        <p:nvPicPr>
          <p:cNvPr id="5" name="Picture 4">
            <a:extLst>
              <a:ext uri="{FF2B5EF4-FFF2-40B4-BE49-F238E27FC236}">
                <a16:creationId xmlns:a16="http://schemas.microsoft.com/office/drawing/2014/main" id="{D00CFAF6-466D-435A-BC83-B050E0202F8A}"/>
              </a:ext>
            </a:extLst>
          </p:cNvPr>
          <p:cNvPicPr>
            <a:picLocks noChangeAspect="1"/>
          </p:cNvPicPr>
          <p:nvPr/>
        </p:nvPicPr>
        <p:blipFill>
          <a:blip r:embed="rId3"/>
          <a:stretch>
            <a:fillRect/>
          </a:stretch>
        </p:blipFill>
        <p:spPr>
          <a:xfrm>
            <a:off x="1138334" y="1925672"/>
            <a:ext cx="9206359" cy="4201277"/>
          </a:xfrm>
          <a:prstGeom prst="rect">
            <a:avLst/>
          </a:prstGeom>
        </p:spPr>
      </p:pic>
    </p:spTree>
    <p:extLst>
      <p:ext uri="{BB962C8B-B14F-4D97-AF65-F5344CB8AC3E}">
        <p14:creationId xmlns:p14="http://schemas.microsoft.com/office/powerpoint/2010/main" val="25243881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5" name="Content Placeholder 4">
            <a:extLst>
              <a:ext uri="{FF2B5EF4-FFF2-40B4-BE49-F238E27FC236}">
                <a16:creationId xmlns:a16="http://schemas.microsoft.com/office/drawing/2014/main" id="{2EF8776A-8E1B-4515-B881-8EFD977E134D}"/>
              </a:ext>
            </a:extLst>
          </p:cNvPr>
          <p:cNvSpPr>
            <a:spLocks noGrp="1"/>
          </p:cNvSpPr>
          <p:nvPr>
            <p:ph idx="1"/>
          </p:nvPr>
        </p:nvSpPr>
        <p:spPr/>
        <p:txBody>
          <a:bodyPr/>
          <a:lstStyle/>
          <a:p>
            <a:endParaRPr lang="en-US"/>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Improved GROOT Octree Method</a:t>
            </a:r>
          </a:p>
        </p:txBody>
      </p:sp>
      <p:pic>
        <p:nvPicPr>
          <p:cNvPr id="6" name="Picture 5">
            <a:extLst>
              <a:ext uri="{FF2B5EF4-FFF2-40B4-BE49-F238E27FC236}">
                <a16:creationId xmlns:a16="http://schemas.microsoft.com/office/drawing/2014/main" id="{C1E56F54-B705-497D-AB2D-6D3D93E5DF5C}"/>
              </a:ext>
            </a:extLst>
          </p:cNvPr>
          <p:cNvPicPr>
            <a:picLocks noChangeAspect="1"/>
          </p:cNvPicPr>
          <p:nvPr/>
        </p:nvPicPr>
        <p:blipFill>
          <a:blip r:embed="rId3"/>
          <a:stretch>
            <a:fillRect/>
          </a:stretch>
        </p:blipFill>
        <p:spPr>
          <a:xfrm>
            <a:off x="1884590" y="2097192"/>
            <a:ext cx="8553450" cy="3771900"/>
          </a:xfrm>
          <a:prstGeom prst="rect">
            <a:avLst/>
          </a:prstGeom>
        </p:spPr>
      </p:pic>
    </p:spTree>
    <p:extLst>
      <p:ext uri="{BB962C8B-B14F-4D97-AF65-F5344CB8AC3E}">
        <p14:creationId xmlns:p14="http://schemas.microsoft.com/office/powerpoint/2010/main" val="16926294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5067455" y="3365705"/>
            <a:ext cx="3295495" cy="2268333"/>
          </a:xfrm>
        </p:spPr>
        <p:txBody>
          <a:bodyPr>
            <a:normAutofit/>
          </a:bodyPr>
          <a:lstStyle/>
          <a:p>
            <a:r>
              <a:rPr lang="en-US" dirty="0"/>
              <a:t> </a:t>
            </a:r>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1052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Parallel Decoding</a:t>
            </a:r>
          </a:p>
        </p:txBody>
      </p:sp>
      <p:pic>
        <p:nvPicPr>
          <p:cNvPr id="5" name="Picture 4">
            <a:extLst>
              <a:ext uri="{FF2B5EF4-FFF2-40B4-BE49-F238E27FC236}">
                <a16:creationId xmlns:a16="http://schemas.microsoft.com/office/drawing/2014/main" id="{8BD43E3C-2F6B-47C9-B040-35772FD0650E}"/>
              </a:ext>
            </a:extLst>
          </p:cNvPr>
          <p:cNvPicPr>
            <a:picLocks noChangeAspect="1"/>
          </p:cNvPicPr>
          <p:nvPr/>
        </p:nvPicPr>
        <p:blipFill>
          <a:blip r:embed="rId3"/>
          <a:stretch>
            <a:fillRect/>
          </a:stretch>
        </p:blipFill>
        <p:spPr>
          <a:xfrm>
            <a:off x="680940" y="2193567"/>
            <a:ext cx="7972425" cy="3495675"/>
          </a:xfrm>
          <a:prstGeom prst="rect">
            <a:avLst/>
          </a:prstGeom>
        </p:spPr>
      </p:pic>
      <p:sp>
        <p:nvSpPr>
          <p:cNvPr id="9" name="Title 1">
            <a:extLst>
              <a:ext uri="{FF2B5EF4-FFF2-40B4-BE49-F238E27FC236}">
                <a16:creationId xmlns:a16="http://schemas.microsoft.com/office/drawing/2014/main" id="{AC155269-4E41-4E9F-8F61-8725B8CDE4F9}"/>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a:t> </a:t>
            </a:r>
            <a:endParaRPr lang="en-US" dirty="0"/>
          </a:p>
        </p:txBody>
      </p:sp>
      <p:sp>
        <p:nvSpPr>
          <p:cNvPr id="10" name="Title 1">
            <a:extLst>
              <a:ext uri="{FF2B5EF4-FFF2-40B4-BE49-F238E27FC236}">
                <a16:creationId xmlns:a16="http://schemas.microsoft.com/office/drawing/2014/main" id="{7ED61744-26B5-4437-8850-0E36DAB11FA0}"/>
              </a:ext>
            </a:extLst>
          </p:cNvPr>
          <p:cNvSpPr txBox="1">
            <a:spLocks/>
          </p:cNvSpPr>
          <p:nvPr/>
        </p:nvSpPr>
        <p:spPr>
          <a:xfrm>
            <a:off x="8653365" y="2539111"/>
            <a:ext cx="3057623" cy="2947582"/>
          </a:xfrm>
          <a:prstGeom prst="rect">
            <a:avLst/>
          </a:prstGeom>
        </p:spPr>
        <p:txBody>
          <a:bodyPr vert="horz" lIns="91440" tIns="45720" rIns="91440" bIns="45720" rtlCol="0" anchor="b">
            <a:normAutofit fontScale="77500" lnSpcReduction="20000"/>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Leaves can be arbitrarily reordered/ removed without decoding entire byte stream</a:t>
            </a:r>
          </a:p>
        </p:txBody>
      </p:sp>
    </p:spTree>
    <p:extLst>
      <p:ext uri="{BB962C8B-B14F-4D97-AF65-F5344CB8AC3E}">
        <p14:creationId xmlns:p14="http://schemas.microsoft.com/office/powerpoint/2010/main" val="1243978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1052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Parallel Rendering Pipeline</a:t>
            </a:r>
          </a:p>
        </p:txBody>
      </p:sp>
      <p:pic>
        <p:nvPicPr>
          <p:cNvPr id="5" name="Picture 4">
            <a:extLst>
              <a:ext uri="{FF2B5EF4-FFF2-40B4-BE49-F238E27FC236}">
                <a16:creationId xmlns:a16="http://schemas.microsoft.com/office/drawing/2014/main" id="{641DCF51-27EE-44CE-99D1-350F5ED2BE40}"/>
              </a:ext>
            </a:extLst>
          </p:cNvPr>
          <p:cNvPicPr>
            <a:picLocks noChangeAspect="1"/>
          </p:cNvPicPr>
          <p:nvPr/>
        </p:nvPicPr>
        <p:blipFill>
          <a:blip r:embed="rId3"/>
          <a:stretch>
            <a:fillRect/>
          </a:stretch>
        </p:blipFill>
        <p:spPr>
          <a:xfrm>
            <a:off x="0" y="1533088"/>
            <a:ext cx="12192000" cy="3791824"/>
          </a:xfrm>
          <a:prstGeom prst="rect">
            <a:avLst/>
          </a:prstGeom>
        </p:spPr>
      </p:pic>
    </p:spTree>
    <p:extLst>
      <p:ext uri="{BB962C8B-B14F-4D97-AF65-F5344CB8AC3E}">
        <p14:creationId xmlns:p14="http://schemas.microsoft.com/office/powerpoint/2010/main" val="398803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3E3EF3-139F-4FF2-BA1A-FD291D6DD244}"/>
              </a:ext>
            </a:extLst>
          </p:cNvPr>
          <p:cNvPicPr>
            <a:picLocks noChangeAspect="1"/>
          </p:cNvPicPr>
          <p:nvPr/>
        </p:nvPicPr>
        <p:blipFill>
          <a:blip r:embed="rId3"/>
          <a:stretch>
            <a:fillRect/>
          </a:stretch>
        </p:blipFill>
        <p:spPr>
          <a:xfrm>
            <a:off x="2150220" y="1790020"/>
            <a:ext cx="7667625" cy="4714875"/>
          </a:xfrm>
          <a:prstGeom prst="rect">
            <a:avLst/>
          </a:prstGeom>
        </p:spPr>
      </p:pic>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1052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System Architecture</a:t>
            </a:r>
          </a:p>
        </p:txBody>
      </p:sp>
    </p:spTree>
    <p:extLst>
      <p:ext uri="{BB962C8B-B14F-4D97-AF65-F5344CB8AC3E}">
        <p14:creationId xmlns:p14="http://schemas.microsoft.com/office/powerpoint/2010/main" val="723391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3CA0-D63B-4EED-ABCD-55F788544B74}"/>
              </a:ext>
            </a:extLst>
          </p:cNvPr>
          <p:cNvSpPr>
            <a:spLocks noGrp="1"/>
          </p:cNvSpPr>
          <p:nvPr>
            <p:ph type="title"/>
          </p:nvPr>
        </p:nvSpPr>
        <p:spPr/>
        <p:txBody>
          <a:bodyPr/>
          <a:lstStyle/>
          <a:p>
            <a:r>
              <a:rPr lang="en-US" dirty="0"/>
              <a:t>Color Compression</a:t>
            </a:r>
          </a:p>
        </p:txBody>
      </p:sp>
      <p:sp>
        <p:nvSpPr>
          <p:cNvPr id="3" name="Content Placeholder 2">
            <a:extLst>
              <a:ext uri="{FF2B5EF4-FFF2-40B4-BE49-F238E27FC236}">
                <a16:creationId xmlns:a16="http://schemas.microsoft.com/office/drawing/2014/main" id="{6258AE91-6189-4395-9C48-CDFB46C3D27F}"/>
              </a:ext>
            </a:extLst>
          </p:cNvPr>
          <p:cNvSpPr>
            <a:spLocks noGrp="1"/>
          </p:cNvSpPr>
          <p:nvPr>
            <p:ph idx="1"/>
          </p:nvPr>
        </p:nvSpPr>
        <p:spPr/>
        <p:txBody>
          <a:bodyPr/>
          <a:lstStyle/>
          <a:p>
            <a:pPr>
              <a:buFont typeface="Wingdings" panose="05000000000000000000" pitchFamily="2" charset="2"/>
              <a:buChar char="§"/>
            </a:pPr>
            <a:r>
              <a:rPr lang="en-US" dirty="0"/>
              <a:t>2D image compression applies frequency-domain color quantization on pixel blocks (i.e., 8×8 pixels)</a:t>
            </a:r>
          </a:p>
          <a:p>
            <a:pPr lvl="1">
              <a:buFont typeface="Wingdings" panose="05000000000000000000" pitchFamily="2" charset="2"/>
              <a:buChar char="§"/>
            </a:pPr>
            <a:r>
              <a:rPr lang="en-US" dirty="0"/>
              <a:t> This results in a blur effect on the final image. When packing the color values pixel by pixel, rather than as a texture, the blurring effect mixes the color between adjacent pixels in a block,</a:t>
            </a:r>
          </a:p>
          <a:p>
            <a:pPr>
              <a:buFont typeface="Wingdings" panose="05000000000000000000" pitchFamily="2" charset="2"/>
              <a:buChar char="§"/>
            </a:pPr>
            <a:r>
              <a:rPr lang="en-US" dirty="0"/>
              <a:t>Distortion minimized by maximizing the probability of adjacent points in a block to have similar colors</a:t>
            </a:r>
          </a:p>
          <a:p>
            <a:pPr lvl="1">
              <a:buFont typeface="Wingdings" panose="05000000000000000000" pitchFamily="2" charset="2"/>
              <a:buChar char="§"/>
            </a:pPr>
            <a:r>
              <a:rPr lang="en-US" dirty="0"/>
              <a:t>sorting the colors to further maximize the locality of similar colors helps improve the quality</a:t>
            </a:r>
          </a:p>
        </p:txBody>
      </p:sp>
    </p:spTree>
    <p:extLst>
      <p:ext uri="{BB962C8B-B14F-4D97-AF65-F5344CB8AC3E}">
        <p14:creationId xmlns:p14="http://schemas.microsoft.com/office/powerpoint/2010/main" val="40661437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3CA0-D63B-4EED-ABCD-55F788544B74}"/>
              </a:ext>
            </a:extLst>
          </p:cNvPr>
          <p:cNvSpPr>
            <a:spLocks noGrp="1"/>
          </p:cNvSpPr>
          <p:nvPr>
            <p:ph type="title"/>
          </p:nvPr>
        </p:nvSpPr>
        <p:spPr/>
        <p:txBody>
          <a:bodyPr/>
          <a:lstStyle/>
          <a:p>
            <a:r>
              <a:rPr lang="en-US" dirty="0"/>
              <a:t>Morton Order Packing</a:t>
            </a:r>
          </a:p>
        </p:txBody>
      </p:sp>
      <p:sp>
        <p:nvSpPr>
          <p:cNvPr id="3" name="Content Placeholder 2">
            <a:extLst>
              <a:ext uri="{FF2B5EF4-FFF2-40B4-BE49-F238E27FC236}">
                <a16:creationId xmlns:a16="http://schemas.microsoft.com/office/drawing/2014/main" id="{6258AE91-6189-4395-9C48-CDFB46C3D27F}"/>
              </a:ext>
            </a:extLst>
          </p:cNvPr>
          <p:cNvSpPr>
            <a:spLocks noGrp="1"/>
          </p:cNvSpPr>
          <p:nvPr>
            <p:ph idx="1"/>
          </p:nvPr>
        </p:nvSpPr>
        <p:spPr/>
        <p:txBody>
          <a:bodyPr/>
          <a:lstStyle/>
          <a:p>
            <a:pPr>
              <a:buFont typeface="Wingdings" panose="05000000000000000000" pitchFamily="2" charset="2"/>
              <a:buChar char="§"/>
            </a:pPr>
            <a:r>
              <a:rPr lang="en-US" dirty="0"/>
              <a:t>2D image compression applies frequency-domain color quantization on pixel blocks (i.e., 8×8 pixels)</a:t>
            </a:r>
          </a:p>
          <a:p>
            <a:pPr lvl="1">
              <a:buFont typeface="Wingdings" panose="05000000000000000000" pitchFamily="2" charset="2"/>
              <a:buChar char="§"/>
            </a:pPr>
            <a:r>
              <a:rPr lang="en-US" dirty="0"/>
              <a:t> This results in a blur effect on the final image. When packing the color values pixel by pixel, rather than as a texture, the blurring effect mixes the color between adjacent pixels in a block,</a:t>
            </a:r>
          </a:p>
          <a:p>
            <a:pPr>
              <a:buFont typeface="Wingdings" panose="05000000000000000000" pitchFamily="2" charset="2"/>
              <a:buChar char="§"/>
            </a:pPr>
            <a:r>
              <a:rPr lang="en-US" dirty="0"/>
              <a:t>distortion minimized by maximizing the probability of adjacent points in a block to have similar colors</a:t>
            </a:r>
          </a:p>
          <a:p>
            <a:pPr lvl="1">
              <a:buFont typeface="Wingdings" panose="05000000000000000000" pitchFamily="2" charset="2"/>
              <a:buChar char="§"/>
            </a:pPr>
            <a:r>
              <a:rPr lang="en-US" dirty="0"/>
              <a:t>sorting the colors to further maximize the locality of similar colors helps improve the quality</a:t>
            </a:r>
          </a:p>
        </p:txBody>
      </p:sp>
      <p:pic>
        <p:nvPicPr>
          <p:cNvPr id="5" name="Picture 4">
            <a:extLst>
              <a:ext uri="{FF2B5EF4-FFF2-40B4-BE49-F238E27FC236}">
                <a16:creationId xmlns:a16="http://schemas.microsoft.com/office/drawing/2014/main" id="{5B89F4A2-8B6B-4CCE-9270-D71F95B1B2FE}"/>
              </a:ext>
            </a:extLst>
          </p:cNvPr>
          <p:cNvPicPr>
            <a:picLocks noChangeAspect="1"/>
          </p:cNvPicPr>
          <p:nvPr/>
        </p:nvPicPr>
        <p:blipFill>
          <a:blip r:embed="rId2"/>
          <a:stretch>
            <a:fillRect/>
          </a:stretch>
        </p:blipFill>
        <p:spPr>
          <a:xfrm>
            <a:off x="30480" y="1999943"/>
            <a:ext cx="12192000" cy="3772513"/>
          </a:xfrm>
          <a:prstGeom prst="rect">
            <a:avLst/>
          </a:prstGeom>
        </p:spPr>
      </p:pic>
    </p:spTree>
    <p:extLst>
      <p:ext uri="{BB962C8B-B14F-4D97-AF65-F5344CB8AC3E}">
        <p14:creationId xmlns:p14="http://schemas.microsoft.com/office/powerpoint/2010/main" val="1456502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3CA0-D63B-4EED-ABCD-55F788544B74}"/>
              </a:ext>
            </a:extLst>
          </p:cNvPr>
          <p:cNvSpPr>
            <a:spLocks noGrp="1"/>
          </p:cNvSpPr>
          <p:nvPr>
            <p:ph type="title"/>
          </p:nvPr>
        </p:nvSpPr>
        <p:spPr>
          <a:xfrm>
            <a:off x="1097280" y="294228"/>
            <a:ext cx="10058400" cy="1450757"/>
          </a:xfrm>
        </p:spPr>
        <p:txBody>
          <a:bodyPr/>
          <a:lstStyle/>
          <a:p>
            <a:r>
              <a:rPr lang="en-US" dirty="0"/>
              <a:t>Color Sorting</a:t>
            </a:r>
          </a:p>
        </p:txBody>
      </p:sp>
      <p:sp>
        <p:nvSpPr>
          <p:cNvPr id="3" name="Content Placeholder 2">
            <a:extLst>
              <a:ext uri="{FF2B5EF4-FFF2-40B4-BE49-F238E27FC236}">
                <a16:creationId xmlns:a16="http://schemas.microsoft.com/office/drawing/2014/main" id="{6258AE91-6189-4395-9C48-CDFB46C3D27F}"/>
              </a:ext>
            </a:extLst>
          </p:cNvPr>
          <p:cNvSpPr>
            <a:spLocks noGrp="1"/>
          </p:cNvSpPr>
          <p:nvPr>
            <p:ph idx="1"/>
          </p:nvPr>
        </p:nvSpPr>
        <p:spPr/>
        <p:txBody>
          <a:bodyPr/>
          <a:lstStyle/>
          <a:p>
            <a:pPr>
              <a:buFont typeface="Wingdings" panose="05000000000000000000" pitchFamily="2" charset="2"/>
              <a:buChar char="§"/>
            </a:pPr>
            <a:r>
              <a:rPr lang="en-US" dirty="0"/>
              <a:t>2D image compression applies frequency-domain color quantization on pixel blocks (i.e., 8×8 pixels)</a:t>
            </a:r>
          </a:p>
          <a:p>
            <a:pPr lvl="1">
              <a:buFont typeface="Wingdings" panose="05000000000000000000" pitchFamily="2" charset="2"/>
              <a:buChar char="§"/>
            </a:pPr>
            <a:r>
              <a:rPr lang="en-US" dirty="0"/>
              <a:t> This results in a blur effect on the final image. When packing the color values pixel by pixel, rather than as a texture, the blurring effect mixes the color between adjacent pixels in a block,</a:t>
            </a:r>
          </a:p>
          <a:p>
            <a:pPr>
              <a:buFont typeface="Wingdings" panose="05000000000000000000" pitchFamily="2" charset="2"/>
              <a:buChar char="§"/>
            </a:pPr>
            <a:r>
              <a:rPr lang="en-US" dirty="0"/>
              <a:t>distortion minimized by </a:t>
            </a:r>
            <a:r>
              <a:rPr lang="en-US" dirty="0" err="1"/>
              <a:t>mximizing</a:t>
            </a:r>
            <a:r>
              <a:rPr lang="en-US" dirty="0"/>
              <a:t> the probability of adjacent points in a block to have similar colors</a:t>
            </a:r>
          </a:p>
          <a:p>
            <a:pPr lvl="1">
              <a:buFont typeface="Wingdings" panose="05000000000000000000" pitchFamily="2" charset="2"/>
              <a:buChar char="§"/>
            </a:pPr>
            <a:r>
              <a:rPr lang="en-US" dirty="0"/>
              <a:t>sorting the colors to further maximize the locality of similar colors helps improve the quality</a:t>
            </a:r>
          </a:p>
        </p:txBody>
      </p:sp>
      <p:pic>
        <p:nvPicPr>
          <p:cNvPr id="8" name="Picture 7">
            <a:extLst>
              <a:ext uri="{FF2B5EF4-FFF2-40B4-BE49-F238E27FC236}">
                <a16:creationId xmlns:a16="http://schemas.microsoft.com/office/drawing/2014/main" id="{E213B459-4D43-446A-9BB9-F1557387C341}"/>
              </a:ext>
            </a:extLst>
          </p:cNvPr>
          <p:cNvPicPr>
            <a:picLocks noChangeAspect="1"/>
          </p:cNvPicPr>
          <p:nvPr/>
        </p:nvPicPr>
        <p:blipFill>
          <a:blip r:embed="rId2"/>
          <a:stretch>
            <a:fillRect/>
          </a:stretch>
        </p:blipFill>
        <p:spPr>
          <a:xfrm>
            <a:off x="0" y="1926592"/>
            <a:ext cx="12192000" cy="4124107"/>
          </a:xfrm>
          <a:prstGeom prst="rect">
            <a:avLst/>
          </a:prstGeom>
        </p:spPr>
      </p:pic>
    </p:spTree>
    <p:extLst>
      <p:ext uri="{BB962C8B-B14F-4D97-AF65-F5344CB8AC3E}">
        <p14:creationId xmlns:p14="http://schemas.microsoft.com/office/powerpoint/2010/main" val="2777479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6963" y="248026"/>
            <a:ext cx="10058400" cy="1450757"/>
          </a:xfrm>
        </p:spPr>
        <p:txBody>
          <a:bodyPr>
            <a:normAutofit/>
          </a:bodyPr>
          <a:lstStyle/>
          <a:p>
            <a:r>
              <a:rPr lang="en-US" dirty="0"/>
              <a:t> Presentation Outline</a:t>
            </a:r>
          </a:p>
        </p:txBody>
      </p:sp>
      <p:sp>
        <p:nvSpPr>
          <p:cNvPr id="5" name="Content Placeholder 4">
            <a:extLst>
              <a:ext uri="{FF2B5EF4-FFF2-40B4-BE49-F238E27FC236}">
                <a16:creationId xmlns:a16="http://schemas.microsoft.com/office/drawing/2014/main" id="{D529A899-764B-4B27-86FA-586A78CEDB6C}"/>
              </a:ext>
            </a:extLst>
          </p:cNvPr>
          <p:cNvSpPr>
            <a:spLocks noGrp="1"/>
          </p:cNvSpPr>
          <p:nvPr>
            <p:ph idx="1"/>
          </p:nvPr>
        </p:nvSpPr>
        <p:spPr/>
        <p:txBody>
          <a:bodyPr/>
          <a:lstStyle/>
          <a:p>
            <a:r>
              <a:rPr lang="en-US" dirty="0"/>
              <a:t>What are point clouds? </a:t>
            </a:r>
          </a:p>
          <a:p>
            <a:r>
              <a:rPr lang="en-US" dirty="0"/>
              <a:t>Requirements/ Challenges</a:t>
            </a:r>
          </a:p>
          <a:p>
            <a:r>
              <a:rPr lang="en-US" dirty="0"/>
              <a:t>Octree Optimization</a:t>
            </a:r>
          </a:p>
          <a:p>
            <a:r>
              <a:rPr lang="en-US" dirty="0"/>
              <a:t>Color Compression</a:t>
            </a:r>
          </a:p>
          <a:p>
            <a:r>
              <a:rPr lang="en-US" dirty="0"/>
              <a:t>Results</a:t>
            </a:r>
          </a:p>
          <a:p>
            <a:r>
              <a:rPr lang="en-US" dirty="0"/>
              <a:t>Discussion</a:t>
            </a:r>
          </a:p>
        </p:txBody>
      </p:sp>
    </p:spTree>
    <p:extLst>
      <p:ext uri="{BB962C8B-B14F-4D97-AF65-F5344CB8AC3E}">
        <p14:creationId xmlns:p14="http://schemas.microsoft.com/office/powerpoint/2010/main" val="11171086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3CA0-D63B-4EED-ABCD-55F788544B74}"/>
              </a:ext>
            </a:extLst>
          </p:cNvPr>
          <p:cNvSpPr>
            <a:spLocks noGrp="1"/>
          </p:cNvSpPr>
          <p:nvPr>
            <p:ph type="title"/>
          </p:nvPr>
        </p:nvSpPr>
        <p:spPr/>
        <p:txBody>
          <a:bodyPr/>
          <a:lstStyle/>
          <a:p>
            <a:r>
              <a:rPr lang="en-US" dirty="0"/>
              <a:t>Color Packing + Sorting</a:t>
            </a:r>
          </a:p>
        </p:txBody>
      </p:sp>
      <p:pic>
        <p:nvPicPr>
          <p:cNvPr id="5" name="Content Placeholder 4">
            <a:extLst>
              <a:ext uri="{FF2B5EF4-FFF2-40B4-BE49-F238E27FC236}">
                <a16:creationId xmlns:a16="http://schemas.microsoft.com/office/drawing/2014/main" id="{2C7776B9-15CF-4034-A1AE-1E361EBD2051}"/>
              </a:ext>
            </a:extLst>
          </p:cNvPr>
          <p:cNvPicPr>
            <a:picLocks noGrp="1" noChangeAspect="1"/>
          </p:cNvPicPr>
          <p:nvPr>
            <p:ph idx="1"/>
          </p:nvPr>
        </p:nvPicPr>
        <p:blipFill>
          <a:blip r:embed="rId2"/>
          <a:stretch>
            <a:fillRect/>
          </a:stretch>
        </p:blipFill>
        <p:spPr>
          <a:xfrm>
            <a:off x="1096963" y="2789186"/>
            <a:ext cx="10058400" cy="2398815"/>
          </a:xfrm>
        </p:spPr>
      </p:pic>
    </p:spTree>
    <p:extLst>
      <p:ext uri="{BB962C8B-B14F-4D97-AF65-F5344CB8AC3E}">
        <p14:creationId xmlns:p14="http://schemas.microsoft.com/office/powerpoint/2010/main" val="2259759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3CA0-D63B-4EED-ABCD-55F788544B74}"/>
              </a:ext>
            </a:extLst>
          </p:cNvPr>
          <p:cNvSpPr>
            <a:spLocks noGrp="1"/>
          </p:cNvSpPr>
          <p:nvPr>
            <p:ph type="title"/>
          </p:nvPr>
        </p:nvSpPr>
        <p:spPr/>
        <p:txBody>
          <a:bodyPr/>
          <a:lstStyle/>
          <a:p>
            <a:r>
              <a:rPr lang="en-US" dirty="0"/>
              <a:t>Frustrum Clipping</a:t>
            </a:r>
          </a:p>
        </p:txBody>
      </p:sp>
      <p:sp>
        <p:nvSpPr>
          <p:cNvPr id="4" name="Content Placeholder 3">
            <a:extLst>
              <a:ext uri="{FF2B5EF4-FFF2-40B4-BE49-F238E27FC236}">
                <a16:creationId xmlns:a16="http://schemas.microsoft.com/office/drawing/2014/main" id="{6A48A2B8-CAF0-461E-A990-263E22E71242}"/>
              </a:ext>
            </a:extLst>
          </p:cNvPr>
          <p:cNvSpPr>
            <a:spLocks noGrp="1"/>
          </p:cNvSpPr>
          <p:nvPr>
            <p:ph idx="1"/>
          </p:nvPr>
        </p:nvSpPr>
        <p:spPr>
          <a:xfrm>
            <a:off x="1097280" y="2600325"/>
            <a:ext cx="4517708" cy="3268767"/>
          </a:xfrm>
        </p:spPr>
        <p:txBody>
          <a:bodyPr/>
          <a:lstStyle/>
          <a:p>
            <a:r>
              <a:rPr lang="en-US" dirty="0"/>
              <a:t>Remove data outside the Frustrum</a:t>
            </a:r>
          </a:p>
        </p:txBody>
      </p:sp>
      <p:pic>
        <p:nvPicPr>
          <p:cNvPr id="1026" name="Picture 2" descr="z a Dr ">
            <a:extLst>
              <a:ext uri="{FF2B5EF4-FFF2-40B4-BE49-F238E27FC236}">
                <a16:creationId xmlns:a16="http://schemas.microsoft.com/office/drawing/2014/main" id="{ABAC5C84-1ED9-41BE-BD5A-3F5C1F519C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3213" y="1814513"/>
            <a:ext cx="5200650" cy="4225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3158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1052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Frustrum Culling</a:t>
            </a:r>
          </a:p>
        </p:txBody>
      </p:sp>
      <p:pic>
        <p:nvPicPr>
          <p:cNvPr id="4" name="Picture 3">
            <a:extLst>
              <a:ext uri="{FF2B5EF4-FFF2-40B4-BE49-F238E27FC236}">
                <a16:creationId xmlns:a16="http://schemas.microsoft.com/office/drawing/2014/main" id="{E2284834-33FE-490E-BCCE-417D3BBE3986}"/>
              </a:ext>
            </a:extLst>
          </p:cNvPr>
          <p:cNvPicPr>
            <a:picLocks noChangeAspect="1"/>
          </p:cNvPicPr>
          <p:nvPr/>
        </p:nvPicPr>
        <p:blipFill>
          <a:blip r:embed="rId3"/>
          <a:stretch>
            <a:fillRect/>
          </a:stretch>
        </p:blipFill>
        <p:spPr>
          <a:xfrm>
            <a:off x="2124075" y="2438400"/>
            <a:ext cx="7943850" cy="1981200"/>
          </a:xfrm>
          <a:prstGeom prst="rect">
            <a:avLst/>
          </a:prstGeom>
        </p:spPr>
      </p:pic>
    </p:spTree>
    <p:extLst>
      <p:ext uri="{BB962C8B-B14F-4D97-AF65-F5344CB8AC3E}">
        <p14:creationId xmlns:p14="http://schemas.microsoft.com/office/powerpoint/2010/main" val="4283528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3CA0-D63B-4EED-ABCD-55F788544B74}"/>
              </a:ext>
            </a:extLst>
          </p:cNvPr>
          <p:cNvSpPr>
            <a:spLocks noGrp="1"/>
          </p:cNvSpPr>
          <p:nvPr>
            <p:ph type="title"/>
          </p:nvPr>
        </p:nvSpPr>
        <p:spPr/>
        <p:txBody>
          <a:bodyPr/>
          <a:lstStyle/>
          <a:p>
            <a:r>
              <a:rPr lang="en-US" dirty="0"/>
              <a:t>Interactive View Optimization</a:t>
            </a:r>
          </a:p>
        </p:txBody>
      </p:sp>
      <p:pic>
        <p:nvPicPr>
          <p:cNvPr id="7" name="Picture 6">
            <a:extLst>
              <a:ext uri="{FF2B5EF4-FFF2-40B4-BE49-F238E27FC236}">
                <a16:creationId xmlns:a16="http://schemas.microsoft.com/office/drawing/2014/main" id="{365733FA-FC0A-4745-9F40-D5314F10F180}"/>
              </a:ext>
            </a:extLst>
          </p:cNvPr>
          <p:cNvPicPr>
            <a:picLocks noChangeAspect="1"/>
          </p:cNvPicPr>
          <p:nvPr/>
        </p:nvPicPr>
        <p:blipFill>
          <a:blip r:embed="rId2"/>
          <a:stretch>
            <a:fillRect/>
          </a:stretch>
        </p:blipFill>
        <p:spPr>
          <a:xfrm>
            <a:off x="1295400" y="1957376"/>
            <a:ext cx="9077324" cy="4161683"/>
          </a:xfrm>
          <a:prstGeom prst="rect">
            <a:avLst/>
          </a:prstGeom>
        </p:spPr>
      </p:pic>
    </p:spTree>
    <p:extLst>
      <p:ext uri="{BB962C8B-B14F-4D97-AF65-F5344CB8AC3E}">
        <p14:creationId xmlns:p14="http://schemas.microsoft.com/office/powerpoint/2010/main" val="3001562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3CA0-D63B-4EED-ABCD-55F788544B74}"/>
              </a:ext>
            </a:extLst>
          </p:cNvPr>
          <p:cNvSpPr>
            <a:spLocks noGrp="1"/>
          </p:cNvSpPr>
          <p:nvPr>
            <p:ph type="title"/>
          </p:nvPr>
        </p:nvSpPr>
        <p:spPr/>
        <p:txBody>
          <a:bodyPr/>
          <a:lstStyle/>
          <a:p>
            <a:r>
              <a:rPr lang="en-US" dirty="0"/>
              <a:t>Evaluation	</a:t>
            </a:r>
          </a:p>
        </p:txBody>
      </p:sp>
      <p:sp>
        <p:nvSpPr>
          <p:cNvPr id="4" name="Title 1">
            <a:extLst>
              <a:ext uri="{FF2B5EF4-FFF2-40B4-BE49-F238E27FC236}">
                <a16:creationId xmlns:a16="http://schemas.microsoft.com/office/drawing/2014/main" id="{0F3AEA1D-0D56-4140-92C4-02ED6B3B47AC}"/>
              </a:ext>
            </a:extLst>
          </p:cNvPr>
          <p:cNvSpPr txBox="1">
            <a:spLocks/>
          </p:cNvSpPr>
          <p:nvPr/>
        </p:nvSpPr>
        <p:spPr>
          <a:xfrm>
            <a:off x="1189719" y="2008682"/>
            <a:ext cx="10058400" cy="35151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Can GROOT achieve 30fps? </a:t>
            </a:r>
          </a:p>
          <a:p>
            <a:r>
              <a:rPr lang="en-US" dirty="0"/>
              <a:t>What is the compression rate and its quality?</a:t>
            </a:r>
          </a:p>
          <a:p>
            <a:r>
              <a:rPr lang="en-US" dirty="0"/>
              <a:t>How fast and effective is interactive user adaptation? </a:t>
            </a:r>
          </a:p>
          <a:p>
            <a:r>
              <a:rPr lang="en-US" dirty="0"/>
              <a:t>	</a:t>
            </a:r>
          </a:p>
        </p:txBody>
      </p:sp>
    </p:spTree>
    <p:extLst>
      <p:ext uri="{BB962C8B-B14F-4D97-AF65-F5344CB8AC3E}">
        <p14:creationId xmlns:p14="http://schemas.microsoft.com/office/powerpoint/2010/main" val="37952028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3CA0-D63B-4EED-ABCD-55F788544B74}"/>
              </a:ext>
            </a:extLst>
          </p:cNvPr>
          <p:cNvSpPr>
            <a:spLocks noGrp="1"/>
          </p:cNvSpPr>
          <p:nvPr>
            <p:ph type="title"/>
          </p:nvPr>
        </p:nvSpPr>
        <p:spPr/>
        <p:txBody>
          <a:bodyPr/>
          <a:lstStyle/>
          <a:p>
            <a:r>
              <a:rPr lang="en-US" dirty="0"/>
              <a:t>Evaluation	</a:t>
            </a:r>
          </a:p>
        </p:txBody>
      </p:sp>
      <p:sp>
        <p:nvSpPr>
          <p:cNvPr id="4" name="Title 1">
            <a:extLst>
              <a:ext uri="{FF2B5EF4-FFF2-40B4-BE49-F238E27FC236}">
                <a16:creationId xmlns:a16="http://schemas.microsoft.com/office/drawing/2014/main" id="{0F3AEA1D-0D56-4140-92C4-02ED6B3B47AC}"/>
              </a:ext>
            </a:extLst>
          </p:cNvPr>
          <p:cNvSpPr txBox="1">
            <a:spLocks/>
          </p:cNvSpPr>
          <p:nvPr/>
        </p:nvSpPr>
        <p:spPr>
          <a:xfrm>
            <a:off x="1189719" y="2008682"/>
            <a:ext cx="10058400" cy="35151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Can GROOT achieve 30fps? </a:t>
            </a:r>
          </a:p>
          <a:p>
            <a:r>
              <a:rPr lang="en-US" dirty="0"/>
              <a:t>What is the compression rate and its quality?</a:t>
            </a:r>
          </a:p>
          <a:p>
            <a:r>
              <a:rPr lang="en-US" dirty="0"/>
              <a:t>How </a:t>
            </a:r>
            <a:r>
              <a:rPr lang="en-US" dirty="0" err="1"/>
              <a:t>fst</a:t>
            </a:r>
            <a:r>
              <a:rPr lang="en-US" dirty="0"/>
              <a:t> and effective is interactive user adaptation? </a:t>
            </a:r>
          </a:p>
          <a:p>
            <a:r>
              <a:rPr lang="en-US" dirty="0"/>
              <a:t>	</a:t>
            </a:r>
          </a:p>
        </p:txBody>
      </p:sp>
      <p:pic>
        <p:nvPicPr>
          <p:cNvPr id="5" name="Picture 4">
            <a:extLst>
              <a:ext uri="{FF2B5EF4-FFF2-40B4-BE49-F238E27FC236}">
                <a16:creationId xmlns:a16="http://schemas.microsoft.com/office/drawing/2014/main" id="{90464410-9859-4DF4-8C51-FBB0E1409231}"/>
              </a:ext>
            </a:extLst>
          </p:cNvPr>
          <p:cNvPicPr>
            <a:picLocks noChangeAspect="1"/>
          </p:cNvPicPr>
          <p:nvPr/>
        </p:nvPicPr>
        <p:blipFill>
          <a:blip r:embed="rId2"/>
          <a:stretch>
            <a:fillRect/>
          </a:stretch>
        </p:blipFill>
        <p:spPr>
          <a:xfrm>
            <a:off x="110786" y="588997"/>
            <a:ext cx="12178649" cy="5680005"/>
          </a:xfrm>
          <a:prstGeom prst="rect">
            <a:avLst/>
          </a:prstGeom>
        </p:spPr>
      </p:pic>
    </p:spTree>
    <p:extLst>
      <p:ext uri="{BB962C8B-B14F-4D97-AF65-F5344CB8AC3E}">
        <p14:creationId xmlns:p14="http://schemas.microsoft.com/office/powerpoint/2010/main" val="849961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1052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Frame Rate</a:t>
            </a:r>
          </a:p>
        </p:txBody>
      </p:sp>
      <p:pic>
        <p:nvPicPr>
          <p:cNvPr id="4" name="Picture 3">
            <a:extLst>
              <a:ext uri="{FF2B5EF4-FFF2-40B4-BE49-F238E27FC236}">
                <a16:creationId xmlns:a16="http://schemas.microsoft.com/office/drawing/2014/main" id="{76DEFAE9-C3E3-46E5-8CE2-FE2D4117F668}"/>
              </a:ext>
            </a:extLst>
          </p:cNvPr>
          <p:cNvPicPr>
            <a:picLocks noChangeAspect="1"/>
          </p:cNvPicPr>
          <p:nvPr/>
        </p:nvPicPr>
        <p:blipFill>
          <a:blip r:embed="rId3"/>
          <a:stretch>
            <a:fillRect/>
          </a:stretch>
        </p:blipFill>
        <p:spPr>
          <a:xfrm>
            <a:off x="-232348" y="2187600"/>
            <a:ext cx="12192000" cy="3981816"/>
          </a:xfrm>
          <a:prstGeom prst="rect">
            <a:avLst/>
          </a:prstGeom>
        </p:spPr>
      </p:pic>
    </p:spTree>
    <p:extLst>
      <p:ext uri="{BB962C8B-B14F-4D97-AF65-F5344CB8AC3E}">
        <p14:creationId xmlns:p14="http://schemas.microsoft.com/office/powerpoint/2010/main" val="2244141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1052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Motion-to-Photon Latency</a:t>
            </a:r>
          </a:p>
        </p:txBody>
      </p:sp>
      <p:pic>
        <p:nvPicPr>
          <p:cNvPr id="5" name="Picture 4">
            <a:extLst>
              <a:ext uri="{FF2B5EF4-FFF2-40B4-BE49-F238E27FC236}">
                <a16:creationId xmlns:a16="http://schemas.microsoft.com/office/drawing/2014/main" id="{552D6B5D-D108-473C-9249-BB914BF45ACE}"/>
              </a:ext>
            </a:extLst>
          </p:cNvPr>
          <p:cNvPicPr>
            <a:picLocks noChangeAspect="1"/>
          </p:cNvPicPr>
          <p:nvPr/>
        </p:nvPicPr>
        <p:blipFill>
          <a:blip r:embed="rId3"/>
          <a:stretch>
            <a:fillRect/>
          </a:stretch>
        </p:blipFill>
        <p:spPr>
          <a:xfrm>
            <a:off x="0" y="2598680"/>
            <a:ext cx="12192000" cy="2814883"/>
          </a:xfrm>
          <a:prstGeom prst="rect">
            <a:avLst/>
          </a:prstGeom>
        </p:spPr>
      </p:pic>
    </p:spTree>
    <p:extLst>
      <p:ext uri="{BB962C8B-B14F-4D97-AF65-F5344CB8AC3E}">
        <p14:creationId xmlns:p14="http://schemas.microsoft.com/office/powerpoint/2010/main" val="13714041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1052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Motion-to-Photon Latency</a:t>
            </a:r>
          </a:p>
        </p:txBody>
      </p:sp>
      <p:pic>
        <p:nvPicPr>
          <p:cNvPr id="4" name="Picture 3">
            <a:extLst>
              <a:ext uri="{FF2B5EF4-FFF2-40B4-BE49-F238E27FC236}">
                <a16:creationId xmlns:a16="http://schemas.microsoft.com/office/drawing/2014/main" id="{1A54565B-A525-46E1-B281-AACF72665D28}"/>
              </a:ext>
            </a:extLst>
          </p:cNvPr>
          <p:cNvPicPr>
            <a:picLocks noChangeAspect="1"/>
          </p:cNvPicPr>
          <p:nvPr/>
        </p:nvPicPr>
        <p:blipFill>
          <a:blip r:embed="rId3"/>
          <a:stretch>
            <a:fillRect/>
          </a:stretch>
        </p:blipFill>
        <p:spPr>
          <a:xfrm>
            <a:off x="749508" y="2000803"/>
            <a:ext cx="9975954" cy="4018990"/>
          </a:xfrm>
          <a:prstGeom prst="rect">
            <a:avLst/>
          </a:prstGeom>
        </p:spPr>
      </p:pic>
    </p:spTree>
    <p:extLst>
      <p:ext uri="{BB962C8B-B14F-4D97-AF65-F5344CB8AC3E}">
        <p14:creationId xmlns:p14="http://schemas.microsoft.com/office/powerpoint/2010/main" val="2000256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1052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High Quality </a:t>
            </a:r>
          </a:p>
        </p:txBody>
      </p:sp>
      <p:pic>
        <p:nvPicPr>
          <p:cNvPr id="5" name="Picture 4">
            <a:extLst>
              <a:ext uri="{FF2B5EF4-FFF2-40B4-BE49-F238E27FC236}">
                <a16:creationId xmlns:a16="http://schemas.microsoft.com/office/drawing/2014/main" id="{F56E84B3-BFF5-468A-8625-461D8A281CF0}"/>
              </a:ext>
            </a:extLst>
          </p:cNvPr>
          <p:cNvPicPr>
            <a:picLocks noChangeAspect="1"/>
          </p:cNvPicPr>
          <p:nvPr/>
        </p:nvPicPr>
        <p:blipFill>
          <a:blip r:embed="rId3"/>
          <a:stretch>
            <a:fillRect/>
          </a:stretch>
        </p:blipFill>
        <p:spPr>
          <a:xfrm>
            <a:off x="419725" y="2057767"/>
            <a:ext cx="10478125" cy="3852252"/>
          </a:xfrm>
          <a:prstGeom prst="rect">
            <a:avLst/>
          </a:prstGeom>
        </p:spPr>
      </p:pic>
      <p:sp>
        <p:nvSpPr>
          <p:cNvPr id="6" name="TextBox 5">
            <a:extLst>
              <a:ext uri="{FF2B5EF4-FFF2-40B4-BE49-F238E27FC236}">
                <a16:creationId xmlns:a16="http://schemas.microsoft.com/office/drawing/2014/main" id="{3CBB83A6-AA43-46E3-83B6-5B0B4B9BA8D2}"/>
              </a:ext>
            </a:extLst>
          </p:cNvPr>
          <p:cNvSpPr txBox="1"/>
          <p:nvPr/>
        </p:nvSpPr>
        <p:spPr>
          <a:xfrm>
            <a:off x="419725" y="6071016"/>
            <a:ext cx="10395678" cy="369332"/>
          </a:xfrm>
          <a:prstGeom prst="rect">
            <a:avLst/>
          </a:prstGeom>
          <a:noFill/>
        </p:spPr>
        <p:txBody>
          <a:bodyPr wrap="square" rtlCol="0">
            <a:spAutoFit/>
          </a:bodyPr>
          <a:lstStyle/>
          <a:p>
            <a:r>
              <a:rPr lang="en-US" dirty="0"/>
              <a:t>SSIM=1				SSIM=.90				SSIM=.98</a:t>
            </a:r>
          </a:p>
        </p:txBody>
      </p:sp>
    </p:spTree>
    <p:extLst>
      <p:ext uri="{BB962C8B-B14F-4D97-AF65-F5344CB8AC3E}">
        <p14:creationId xmlns:p14="http://schemas.microsoft.com/office/powerpoint/2010/main" val="2074023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graphicFrame>
        <p:nvGraphicFramePr>
          <p:cNvPr id="4" name="Content Placeholder 2" descr="SmartArt graphic">
            <a:extLst>
              <a:ext uri="{FF2B5EF4-FFF2-40B4-BE49-F238E27FC236}">
                <a16:creationId xmlns:a16="http://schemas.microsoft.com/office/drawing/2014/main" id="{59F5A1AC-D08D-42AE-B94A-1CAFB517D846}"/>
              </a:ext>
            </a:extLst>
          </p:cNvPr>
          <p:cNvGraphicFramePr>
            <a:graphicFrameLocks noGrp="1"/>
          </p:cNvGraphicFramePr>
          <p:nvPr>
            <p:ph idx="1"/>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2541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1052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Adaptive viewport can be applied</a:t>
            </a:r>
          </a:p>
        </p:txBody>
      </p:sp>
      <p:pic>
        <p:nvPicPr>
          <p:cNvPr id="4" name="Picture 3">
            <a:extLst>
              <a:ext uri="{FF2B5EF4-FFF2-40B4-BE49-F238E27FC236}">
                <a16:creationId xmlns:a16="http://schemas.microsoft.com/office/drawing/2014/main" id="{D6267E82-FD5D-4475-BD52-33DBBBCE1255}"/>
              </a:ext>
            </a:extLst>
          </p:cNvPr>
          <p:cNvPicPr>
            <a:picLocks noChangeAspect="1"/>
          </p:cNvPicPr>
          <p:nvPr/>
        </p:nvPicPr>
        <p:blipFill>
          <a:blip r:embed="rId3"/>
          <a:stretch>
            <a:fillRect/>
          </a:stretch>
        </p:blipFill>
        <p:spPr>
          <a:xfrm>
            <a:off x="1626433" y="2221737"/>
            <a:ext cx="8010244" cy="3725070"/>
          </a:xfrm>
          <a:prstGeom prst="rect">
            <a:avLst/>
          </a:prstGeom>
        </p:spPr>
      </p:pic>
    </p:spTree>
    <p:extLst>
      <p:ext uri="{BB962C8B-B14F-4D97-AF65-F5344CB8AC3E}">
        <p14:creationId xmlns:p14="http://schemas.microsoft.com/office/powerpoint/2010/main" val="2388115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1052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PD-Tree Compression Performance</a:t>
            </a:r>
          </a:p>
        </p:txBody>
      </p:sp>
      <p:pic>
        <p:nvPicPr>
          <p:cNvPr id="5" name="Picture 4">
            <a:extLst>
              <a:ext uri="{FF2B5EF4-FFF2-40B4-BE49-F238E27FC236}">
                <a16:creationId xmlns:a16="http://schemas.microsoft.com/office/drawing/2014/main" id="{851A7B94-9717-42C6-A385-0BA112D69618}"/>
              </a:ext>
            </a:extLst>
          </p:cNvPr>
          <p:cNvPicPr>
            <a:picLocks noChangeAspect="1"/>
          </p:cNvPicPr>
          <p:nvPr/>
        </p:nvPicPr>
        <p:blipFill>
          <a:blip r:embed="rId3"/>
          <a:stretch>
            <a:fillRect/>
          </a:stretch>
        </p:blipFill>
        <p:spPr>
          <a:xfrm>
            <a:off x="3333750" y="2109787"/>
            <a:ext cx="5524500" cy="2638425"/>
          </a:xfrm>
          <a:prstGeom prst="rect">
            <a:avLst/>
          </a:prstGeom>
        </p:spPr>
      </p:pic>
      <p:pic>
        <p:nvPicPr>
          <p:cNvPr id="7" name="Picture 6">
            <a:extLst>
              <a:ext uri="{FF2B5EF4-FFF2-40B4-BE49-F238E27FC236}">
                <a16:creationId xmlns:a16="http://schemas.microsoft.com/office/drawing/2014/main" id="{8EB0B24A-3B7A-4934-86E9-DA80A67554F8}"/>
              </a:ext>
            </a:extLst>
          </p:cNvPr>
          <p:cNvPicPr>
            <a:picLocks noChangeAspect="1"/>
          </p:cNvPicPr>
          <p:nvPr/>
        </p:nvPicPr>
        <p:blipFill>
          <a:blip r:embed="rId4"/>
          <a:stretch>
            <a:fillRect/>
          </a:stretch>
        </p:blipFill>
        <p:spPr>
          <a:xfrm>
            <a:off x="3106607" y="4845115"/>
            <a:ext cx="5381625" cy="1123950"/>
          </a:xfrm>
          <a:prstGeom prst="rect">
            <a:avLst/>
          </a:prstGeom>
        </p:spPr>
      </p:pic>
    </p:spTree>
    <p:extLst>
      <p:ext uri="{BB962C8B-B14F-4D97-AF65-F5344CB8AC3E}">
        <p14:creationId xmlns:p14="http://schemas.microsoft.com/office/powerpoint/2010/main" val="3982115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1052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Compression Results</a:t>
            </a:r>
          </a:p>
        </p:txBody>
      </p:sp>
      <p:pic>
        <p:nvPicPr>
          <p:cNvPr id="4" name="Picture 3">
            <a:extLst>
              <a:ext uri="{FF2B5EF4-FFF2-40B4-BE49-F238E27FC236}">
                <a16:creationId xmlns:a16="http://schemas.microsoft.com/office/drawing/2014/main" id="{351488E4-308A-422F-AE05-FE25E07FB5F4}"/>
              </a:ext>
            </a:extLst>
          </p:cNvPr>
          <p:cNvPicPr>
            <a:picLocks noChangeAspect="1"/>
          </p:cNvPicPr>
          <p:nvPr/>
        </p:nvPicPr>
        <p:blipFill>
          <a:blip r:embed="rId3"/>
          <a:stretch>
            <a:fillRect/>
          </a:stretch>
        </p:blipFill>
        <p:spPr>
          <a:xfrm>
            <a:off x="3548062" y="2124075"/>
            <a:ext cx="5095875" cy="2609850"/>
          </a:xfrm>
          <a:prstGeom prst="rect">
            <a:avLst/>
          </a:prstGeom>
        </p:spPr>
      </p:pic>
      <p:pic>
        <p:nvPicPr>
          <p:cNvPr id="9" name="Picture 8">
            <a:extLst>
              <a:ext uri="{FF2B5EF4-FFF2-40B4-BE49-F238E27FC236}">
                <a16:creationId xmlns:a16="http://schemas.microsoft.com/office/drawing/2014/main" id="{E00A8095-0B31-4DB7-86DF-74D7F25F50A8}"/>
              </a:ext>
            </a:extLst>
          </p:cNvPr>
          <p:cNvPicPr>
            <a:picLocks noChangeAspect="1"/>
          </p:cNvPicPr>
          <p:nvPr/>
        </p:nvPicPr>
        <p:blipFill>
          <a:blip r:embed="rId4"/>
          <a:stretch>
            <a:fillRect/>
          </a:stretch>
        </p:blipFill>
        <p:spPr>
          <a:xfrm>
            <a:off x="3602355" y="4855223"/>
            <a:ext cx="5048250" cy="1047750"/>
          </a:xfrm>
          <a:prstGeom prst="rect">
            <a:avLst/>
          </a:prstGeom>
        </p:spPr>
      </p:pic>
    </p:spTree>
    <p:extLst>
      <p:ext uri="{BB962C8B-B14F-4D97-AF65-F5344CB8AC3E}">
        <p14:creationId xmlns:p14="http://schemas.microsoft.com/office/powerpoint/2010/main" val="1420493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1052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Color Packing Results</a:t>
            </a:r>
          </a:p>
        </p:txBody>
      </p:sp>
      <p:pic>
        <p:nvPicPr>
          <p:cNvPr id="5" name="Picture 4">
            <a:extLst>
              <a:ext uri="{FF2B5EF4-FFF2-40B4-BE49-F238E27FC236}">
                <a16:creationId xmlns:a16="http://schemas.microsoft.com/office/drawing/2014/main" id="{8D497ADF-D987-4F0A-8670-11157E20A991}"/>
              </a:ext>
            </a:extLst>
          </p:cNvPr>
          <p:cNvPicPr>
            <a:picLocks noChangeAspect="1"/>
          </p:cNvPicPr>
          <p:nvPr/>
        </p:nvPicPr>
        <p:blipFill>
          <a:blip r:embed="rId3"/>
          <a:stretch>
            <a:fillRect/>
          </a:stretch>
        </p:blipFill>
        <p:spPr>
          <a:xfrm>
            <a:off x="3448050" y="2095500"/>
            <a:ext cx="5295900" cy="2667000"/>
          </a:xfrm>
          <a:prstGeom prst="rect">
            <a:avLst/>
          </a:prstGeom>
        </p:spPr>
      </p:pic>
      <p:pic>
        <p:nvPicPr>
          <p:cNvPr id="7" name="Picture 6">
            <a:extLst>
              <a:ext uri="{FF2B5EF4-FFF2-40B4-BE49-F238E27FC236}">
                <a16:creationId xmlns:a16="http://schemas.microsoft.com/office/drawing/2014/main" id="{46DB4827-0CC6-412C-B550-724A11B44074}"/>
              </a:ext>
            </a:extLst>
          </p:cNvPr>
          <p:cNvPicPr>
            <a:picLocks noChangeAspect="1"/>
          </p:cNvPicPr>
          <p:nvPr/>
        </p:nvPicPr>
        <p:blipFill>
          <a:blip r:embed="rId4"/>
          <a:stretch>
            <a:fillRect/>
          </a:stretch>
        </p:blipFill>
        <p:spPr>
          <a:xfrm>
            <a:off x="3573780" y="4840644"/>
            <a:ext cx="5105400" cy="1104900"/>
          </a:xfrm>
          <a:prstGeom prst="rect">
            <a:avLst/>
          </a:prstGeom>
        </p:spPr>
      </p:pic>
    </p:spTree>
    <p:extLst>
      <p:ext uri="{BB962C8B-B14F-4D97-AF65-F5344CB8AC3E}">
        <p14:creationId xmlns:p14="http://schemas.microsoft.com/office/powerpoint/2010/main" val="2885561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10521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Color Compression</a:t>
            </a:r>
          </a:p>
        </p:txBody>
      </p:sp>
      <p:pic>
        <p:nvPicPr>
          <p:cNvPr id="5" name="Picture 4">
            <a:extLst>
              <a:ext uri="{FF2B5EF4-FFF2-40B4-BE49-F238E27FC236}">
                <a16:creationId xmlns:a16="http://schemas.microsoft.com/office/drawing/2014/main" id="{364195AD-6480-4367-A0AA-9F203BA7E372}"/>
              </a:ext>
            </a:extLst>
          </p:cNvPr>
          <p:cNvPicPr>
            <a:picLocks noChangeAspect="1"/>
          </p:cNvPicPr>
          <p:nvPr/>
        </p:nvPicPr>
        <p:blipFill>
          <a:blip r:embed="rId3"/>
          <a:stretch>
            <a:fillRect/>
          </a:stretch>
        </p:blipFill>
        <p:spPr>
          <a:xfrm>
            <a:off x="3424237" y="2100262"/>
            <a:ext cx="5343525" cy="2657475"/>
          </a:xfrm>
          <a:prstGeom prst="rect">
            <a:avLst/>
          </a:prstGeom>
        </p:spPr>
      </p:pic>
      <p:pic>
        <p:nvPicPr>
          <p:cNvPr id="7" name="Picture 6">
            <a:extLst>
              <a:ext uri="{FF2B5EF4-FFF2-40B4-BE49-F238E27FC236}">
                <a16:creationId xmlns:a16="http://schemas.microsoft.com/office/drawing/2014/main" id="{91BACA32-7EEE-45FC-83DC-E8ADE25A650A}"/>
              </a:ext>
            </a:extLst>
          </p:cNvPr>
          <p:cNvPicPr>
            <a:picLocks noChangeAspect="1"/>
          </p:cNvPicPr>
          <p:nvPr/>
        </p:nvPicPr>
        <p:blipFill>
          <a:blip r:embed="rId4"/>
          <a:stretch>
            <a:fillRect/>
          </a:stretch>
        </p:blipFill>
        <p:spPr>
          <a:xfrm>
            <a:off x="3651282" y="4874564"/>
            <a:ext cx="5038725" cy="981075"/>
          </a:xfrm>
          <a:prstGeom prst="rect">
            <a:avLst/>
          </a:prstGeom>
        </p:spPr>
      </p:pic>
    </p:spTree>
    <p:extLst>
      <p:ext uri="{BB962C8B-B14F-4D97-AF65-F5344CB8AC3E}">
        <p14:creationId xmlns:p14="http://schemas.microsoft.com/office/powerpoint/2010/main" val="4270776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13CA0-D63B-4EED-ABCD-55F788544B74}"/>
              </a:ext>
            </a:extLst>
          </p:cNvPr>
          <p:cNvSpPr>
            <a:spLocks noGrp="1"/>
          </p:cNvSpPr>
          <p:nvPr>
            <p:ph type="title"/>
          </p:nvPr>
        </p:nvSpPr>
        <p:spPr/>
        <p:txBody>
          <a:bodyPr/>
          <a:lstStyle/>
          <a:p>
            <a:r>
              <a:rPr lang="en-US" dirty="0"/>
              <a:t>Discussion/ Future Work</a:t>
            </a:r>
          </a:p>
        </p:txBody>
      </p:sp>
      <p:sp>
        <p:nvSpPr>
          <p:cNvPr id="4" name="Content Placeholder 3">
            <a:extLst>
              <a:ext uri="{FF2B5EF4-FFF2-40B4-BE49-F238E27FC236}">
                <a16:creationId xmlns:a16="http://schemas.microsoft.com/office/drawing/2014/main" id="{E1E6E7C6-34DF-4E79-8309-D5A84E821AE0}"/>
              </a:ext>
            </a:extLst>
          </p:cNvPr>
          <p:cNvSpPr>
            <a:spLocks noGrp="1"/>
          </p:cNvSpPr>
          <p:nvPr>
            <p:ph idx="1"/>
          </p:nvPr>
        </p:nvSpPr>
        <p:spPr/>
        <p:txBody>
          <a:bodyPr/>
          <a:lstStyle/>
          <a:p>
            <a:r>
              <a:rPr lang="en-US" dirty="0"/>
              <a:t>Interframe Compression. The current version of GROOT does not include inter-frame compression. Inter-frame compression is challenging in 3D volumetric videos since there is no adjacency information between the points. Thus, they should be processed individually. Some prior work modified the octree structure to reuse the serialized byte stream of previous frames [30]. Another approach in [37] extracts a rigid transformation between two subsets of points of consecutive frames using the Iterative Closest Point (ICP) algorithm [58]. Even though it can reduce the data size, </a:t>
            </a:r>
            <a:r>
              <a:rPr lang="en-US" dirty="0" err="1"/>
              <a:t>MobiCom</a:t>
            </a:r>
            <a:r>
              <a:rPr lang="en-US" dirty="0"/>
              <a:t> ’20, September 21–25, 2020, London, United Kingdom </a:t>
            </a:r>
            <a:r>
              <a:rPr lang="en-US" dirty="0" err="1"/>
              <a:t>Kyungjin</a:t>
            </a:r>
            <a:r>
              <a:rPr lang="en-US" dirty="0"/>
              <a:t> Lee, </a:t>
            </a:r>
            <a:r>
              <a:rPr lang="en-US" dirty="0" err="1"/>
              <a:t>Juheon</a:t>
            </a:r>
            <a:r>
              <a:rPr lang="en-US" dirty="0"/>
              <a:t> Yi, </a:t>
            </a:r>
            <a:r>
              <a:rPr lang="en-US" dirty="0" err="1"/>
              <a:t>Youngki</a:t>
            </a:r>
            <a:r>
              <a:rPr lang="en-US" dirty="0"/>
              <a:t> Lee, </a:t>
            </a:r>
            <a:r>
              <a:rPr lang="en-US" dirty="0" err="1"/>
              <a:t>Sunghyun</a:t>
            </a:r>
            <a:r>
              <a:rPr lang="en-US" dirty="0"/>
              <a:t> Choi, and Young Min Kim the complexity of the decoder increases. Utilizing the independent representation of GROOT, we plan to develop inter-frame compression by applying existing solutions and adopting recent studies in deep learning, which can generate 3D motion vectors for individual points [33]. </a:t>
            </a:r>
          </a:p>
        </p:txBody>
      </p:sp>
    </p:spTree>
    <p:extLst>
      <p:ext uri="{BB962C8B-B14F-4D97-AF65-F5344CB8AC3E}">
        <p14:creationId xmlns:p14="http://schemas.microsoft.com/office/powerpoint/2010/main" val="886068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5" name="Content Placeholder 4">
            <a:extLst>
              <a:ext uri="{FF2B5EF4-FFF2-40B4-BE49-F238E27FC236}">
                <a16:creationId xmlns:a16="http://schemas.microsoft.com/office/drawing/2014/main" id="{2EF8776A-8E1B-4515-B881-8EFD977E134D}"/>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BDC3B50E-699E-48D1-BAD7-D08307CA42EF}"/>
              </a:ext>
            </a:extLst>
          </p:cNvPr>
          <p:cNvPicPr>
            <a:picLocks noChangeAspect="1"/>
          </p:cNvPicPr>
          <p:nvPr/>
        </p:nvPicPr>
        <p:blipFill>
          <a:blip r:embed="rId3"/>
          <a:stretch>
            <a:fillRect/>
          </a:stretch>
        </p:blipFill>
        <p:spPr>
          <a:xfrm>
            <a:off x="1181489" y="2162953"/>
            <a:ext cx="5676900" cy="2914650"/>
          </a:xfrm>
          <a:prstGeom prst="rect">
            <a:avLst/>
          </a:prstGeom>
        </p:spPr>
      </p:pic>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Sample Point Clouds</a:t>
            </a:r>
          </a:p>
        </p:txBody>
      </p:sp>
    </p:spTree>
    <p:extLst>
      <p:ext uri="{BB962C8B-B14F-4D97-AF65-F5344CB8AC3E}">
        <p14:creationId xmlns:p14="http://schemas.microsoft.com/office/powerpoint/2010/main" val="4124794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5" name="Content Placeholder 4">
            <a:extLst>
              <a:ext uri="{FF2B5EF4-FFF2-40B4-BE49-F238E27FC236}">
                <a16:creationId xmlns:a16="http://schemas.microsoft.com/office/drawing/2014/main" id="{2EF8776A-8E1B-4515-B881-8EFD977E134D}"/>
              </a:ext>
            </a:extLst>
          </p:cNvPr>
          <p:cNvSpPr>
            <a:spLocks noGrp="1"/>
          </p:cNvSpPr>
          <p:nvPr>
            <p:ph idx="1"/>
          </p:nvPr>
        </p:nvSpPr>
        <p:spPr/>
        <p:txBody>
          <a:bodyPr/>
          <a:lstStyle/>
          <a:p>
            <a:pPr>
              <a:buFont typeface="Wingdings" panose="05000000000000000000" pitchFamily="2" charset="2"/>
              <a:buChar char="§"/>
            </a:pPr>
            <a:r>
              <a:rPr lang="en-US" dirty="0"/>
              <a:t>Fully mobile client</a:t>
            </a:r>
          </a:p>
          <a:p>
            <a:pPr lvl="1">
              <a:buFont typeface="Wingdings" panose="05000000000000000000" pitchFamily="2" charset="2"/>
              <a:buChar char="§"/>
            </a:pPr>
            <a:r>
              <a:rPr lang="en-US" dirty="0"/>
              <a:t>No wires</a:t>
            </a:r>
          </a:p>
          <a:p>
            <a:pPr>
              <a:buFont typeface="Wingdings" panose="05000000000000000000" pitchFamily="2" charset="2"/>
              <a:buChar char="§"/>
            </a:pPr>
            <a:r>
              <a:rPr lang="en-US" dirty="0"/>
              <a:t>Server delivers encoded data wirelessly</a:t>
            </a:r>
          </a:p>
          <a:p>
            <a:pPr>
              <a:buFont typeface="Wingdings" panose="05000000000000000000" pitchFamily="2" charset="2"/>
              <a:buChar char="§"/>
            </a:pPr>
            <a:r>
              <a:rPr lang="en-US" dirty="0"/>
              <a:t>Update rate at client &lt;30ms</a:t>
            </a:r>
          </a:p>
          <a:p>
            <a:pPr>
              <a:buFont typeface="Wingdings" panose="05000000000000000000" pitchFamily="2" charset="2"/>
              <a:buChar char="§"/>
            </a:pPr>
            <a:r>
              <a:rPr lang="en-US" dirty="0"/>
              <a:t>Motion-to-photon latency &lt;20ms</a:t>
            </a:r>
          </a:p>
        </p:txBody>
      </p:sp>
      <p:pic>
        <p:nvPicPr>
          <p:cNvPr id="7" name="Picture 6">
            <a:extLst>
              <a:ext uri="{FF2B5EF4-FFF2-40B4-BE49-F238E27FC236}">
                <a16:creationId xmlns:a16="http://schemas.microsoft.com/office/drawing/2014/main" id="{BDC3B50E-699E-48D1-BAD7-D08307CA42EF}"/>
              </a:ext>
            </a:extLst>
          </p:cNvPr>
          <p:cNvPicPr>
            <a:picLocks noChangeAspect="1"/>
          </p:cNvPicPr>
          <p:nvPr/>
        </p:nvPicPr>
        <p:blipFill>
          <a:blip r:embed="rId3"/>
          <a:stretch>
            <a:fillRect/>
          </a:stretch>
        </p:blipFill>
        <p:spPr>
          <a:xfrm>
            <a:off x="5631180" y="2053591"/>
            <a:ext cx="5676900" cy="2914650"/>
          </a:xfrm>
          <a:prstGeom prst="rect">
            <a:avLst/>
          </a:prstGeom>
        </p:spPr>
      </p:pic>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Mobile 6DoF Immersive Video Requirements	</a:t>
            </a:r>
          </a:p>
        </p:txBody>
      </p:sp>
    </p:spTree>
    <p:extLst>
      <p:ext uri="{BB962C8B-B14F-4D97-AF65-F5344CB8AC3E}">
        <p14:creationId xmlns:p14="http://schemas.microsoft.com/office/powerpoint/2010/main" val="27389553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5" name="Content Placeholder 4">
            <a:extLst>
              <a:ext uri="{FF2B5EF4-FFF2-40B4-BE49-F238E27FC236}">
                <a16:creationId xmlns:a16="http://schemas.microsoft.com/office/drawing/2014/main" id="{2EF8776A-8E1B-4515-B881-8EFD977E134D}"/>
              </a:ext>
            </a:extLst>
          </p:cNvPr>
          <p:cNvSpPr>
            <a:spLocks noGrp="1"/>
          </p:cNvSpPr>
          <p:nvPr>
            <p:ph idx="1"/>
          </p:nvPr>
        </p:nvSpPr>
        <p:spPr/>
        <p:txBody>
          <a:bodyPr/>
          <a:lstStyle/>
          <a:p>
            <a:pPr>
              <a:buFont typeface="Wingdings" panose="05000000000000000000" pitchFamily="2" charset="2"/>
              <a:buChar char="§"/>
            </a:pPr>
            <a:r>
              <a:rPr lang="en-US" dirty="0"/>
              <a:t>Fully mobile client</a:t>
            </a:r>
          </a:p>
          <a:p>
            <a:pPr lvl="1">
              <a:buFont typeface="Wingdings" panose="05000000000000000000" pitchFamily="2" charset="2"/>
              <a:buChar char="§"/>
            </a:pPr>
            <a:r>
              <a:rPr lang="en-US" dirty="0"/>
              <a:t>No wires</a:t>
            </a:r>
          </a:p>
          <a:p>
            <a:pPr>
              <a:buFont typeface="Wingdings" panose="05000000000000000000" pitchFamily="2" charset="2"/>
              <a:buChar char="§"/>
            </a:pPr>
            <a:r>
              <a:rPr lang="en-US" dirty="0"/>
              <a:t>Server delivers encoded data wirelessly</a:t>
            </a:r>
          </a:p>
          <a:p>
            <a:pPr>
              <a:buFont typeface="Wingdings" panose="05000000000000000000" pitchFamily="2" charset="2"/>
              <a:buChar char="§"/>
            </a:pPr>
            <a:r>
              <a:rPr lang="en-US" dirty="0"/>
              <a:t>Update rate at client &lt;30ms</a:t>
            </a:r>
          </a:p>
          <a:p>
            <a:pPr>
              <a:buFont typeface="Wingdings" panose="05000000000000000000" pitchFamily="2" charset="2"/>
              <a:buChar char="§"/>
            </a:pPr>
            <a:r>
              <a:rPr lang="en-US" dirty="0"/>
              <a:t>Motion-to-photon latency &lt;20ms</a:t>
            </a:r>
          </a:p>
        </p:txBody>
      </p:sp>
      <p:pic>
        <p:nvPicPr>
          <p:cNvPr id="7" name="Picture 6">
            <a:extLst>
              <a:ext uri="{FF2B5EF4-FFF2-40B4-BE49-F238E27FC236}">
                <a16:creationId xmlns:a16="http://schemas.microsoft.com/office/drawing/2014/main" id="{BDC3B50E-699E-48D1-BAD7-D08307CA42EF}"/>
              </a:ext>
            </a:extLst>
          </p:cNvPr>
          <p:cNvPicPr>
            <a:picLocks noChangeAspect="1"/>
          </p:cNvPicPr>
          <p:nvPr/>
        </p:nvPicPr>
        <p:blipFill>
          <a:blip r:embed="rId3"/>
          <a:stretch>
            <a:fillRect/>
          </a:stretch>
        </p:blipFill>
        <p:spPr>
          <a:xfrm>
            <a:off x="5631180" y="2053591"/>
            <a:ext cx="5676900" cy="2914650"/>
          </a:xfrm>
          <a:prstGeom prst="rect">
            <a:avLst/>
          </a:prstGeom>
        </p:spPr>
      </p:pic>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Mobile 6DoF Requirements	</a:t>
            </a:r>
          </a:p>
        </p:txBody>
      </p:sp>
    </p:spTree>
    <p:extLst>
      <p:ext uri="{BB962C8B-B14F-4D97-AF65-F5344CB8AC3E}">
        <p14:creationId xmlns:p14="http://schemas.microsoft.com/office/powerpoint/2010/main" val="894435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5" name="Content Placeholder 4">
            <a:extLst>
              <a:ext uri="{FF2B5EF4-FFF2-40B4-BE49-F238E27FC236}">
                <a16:creationId xmlns:a16="http://schemas.microsoft.com/office/drawing/2014/main" id="{2EF8776A-8E1B-4515-B881-8EFD977E134D}"/>
              </a:ext>
            </a:extLst>
          </p:cNvPr>
          <p:cNvSpPr>
            <a:spLocks noGrp="1"/>
          </p:cNvSpPr>
          <p:nvPr>
            <p:ph idx="1"/>
          </p:nvPr>
        </p:nvSpPr>
        <p:spPr/>
        <p:txBody>
          <a:bodyPr/>
          <a:lstStyle/>
          <a:p>
            <a:pPr marL="457200" indent="-457200">
              <a:buFont typeface="+mj-lt"/>
              <a:buAutoNum type="arabicPeriod"/>
            </a:pPr>
            <a:r>
              <a:rPr lang="en-US" dirty="0"/>
              <a:t>Large data sets</a:t>
            </a:r>
          </a:p>
          <a:p>
            <a:pPr marL="457200" indent="-457200">
              <a:buFont typeface="+mj-lt"/>
              <a:buAutoNum type="arabicPeriod"/>
            </a:pPr>
            <a:r>
              <a:rPr lang="en-US" dirty="0"/>
              <a:t>Slow decoding speed</a:t>
            </a:r>
          </a:p>
          <a:p>
            <a:pPr marL="457200" indent="-457200">
              <a:buFont typeface="+mj-lt"/>
              <a:buAutoNum type="arabicPeriod"/>
            </a:pPr>
            <a:r>
              <a:rPr lang="en-US" dirty="0"/>
              <a:t>Color compression rates low</a:t>
            </a:r>
          </a:p>
          <a:p>
            <a:pPr marL="749808" lvl="1" indent="-457200">
              <a:buFont typeface="+mj-lt"/>
              <a:buAutoNum type="arabicPeriod"/>
            </a:pPr>
            <a:r>
              <a:rPr lang="en-US" dirty="0"/>
              <a:t>Slow decoding</a:t>
            </a:r>
          </a:p>
        </p:txBody>
      </p:sp>
      <p:pic>
        <p:nvPicPr>
          <p:cNvPr id="7" name="Picture 6">
            <a:extLst>
              <a:ext uri="{FF2B5EF4-FFF2-40B4-BE49-F238E27FC236}">
                <a16:creationId xmlns:a16="http://schemas.microsoft.com/office/drawing/2014/main" id="{BDC3B50E-699E-48D1-BAD7-D08307CA42EF}"/>
              </a:ext>
            </a:extLst>
          </p:cNvPr>
          <p:cNvPicPr>
            <a:picLocks noChangeAspect="1"/>
          </p:cNvPicPr>
          <p:nvPr/>
        </p:nvPicPr>
        <p:blipFill>
          <a:blip r:embed="rId3"/>
          <a:stretch>
            <a:fillRect/>
          </a:stretch>
        </p:blipFill>
        <p:spPr>
          <a:xfrm>
            <a:off x="5631180" y="2053591"/>
            <a:ext cx="5676900" cy="2914650"/>
          </a:xfrm>
          <a:prstGeom prst="rect">
            <a:avLst/>
          </a:prstGeom>
        </p:spPr>
      </p:pic>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Challenges to Volumetric Video</a:t>
            </a:r>
          </a:p>
        </p:txBody>
      </p:sp>
    </p:spTree>
    <p:extLst>
      <p:ext uri="{BB962C8B-B14F-4D97-AF65-F5344CB8AC3E}">
        <p14:creationId xmlns:p14="http://schemas.microsoft.com/office/powerpoint/2010/main" val="10010054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66800" y="439003"/>
            <a:ext cx="10058400" cy="753760"/>
          </a:xfrm>
        </p:spPr>
        <p:txBody>
          <a:bodyPr>
            <a:normAutofit/>
          </a:bodyPr>
          <a:lstStyle/>
          <a:p>
            <a:r>
              <a:rPr lang="en-US" dirty="0"/>
              <a:t> </a:t>
            </a:r>
          </a:p>
        </p:txBody>
      </p:sp>
      <p:sp>
        <p:nvSpPr>
          <p:cNvPr id="5" name="Content Placeholder 4">
            <a:extLst>
              <a:ext uri="{FF2B5EF4-FFF2-40B4-BE49-F238E27FC236}">
                <a16:creationId xmlns:a16="http://schemas.microsoft.com/office/drawing/2014/main" id="{2EF8776A-8E1B-4515-B881-8EFD977E134D}"/>
              </a:ext>
            </a:extLst>
          </p:cNvPr>
          <p:cNvSpPr>
            <a:spLocks noGrp="1"/>
          </p:cNvSpPr>
          <p:nvPr>
            <p:ph idx="1"/>
          </p:nvPr>
        </p:nvSpPr>
        <p:spPr/>
        <p:txBody>
          <a:bodyPr/>
          <a:lstStyle/>
          <a:p>
            <a:pPr marL="457200" indent="-457200">
              <a:buFont typeface="+mj-lt"/>
              <a:buAutoNum type="arabicPeriod"/>
            </a:pPr>
            <a:r>
              <a:rPr lang="en-US" dirty="0"/>
              <a:t>Large data sets</a:t>
            </a:r>
          </a:p>
          <a:p>
            <a:pPr marL="457200" indent="-457200">
              <a:buFont typeface="+mj-lt"/>
              <a:buAutoNum type="arabicPeriod"/>
            </a:pPr>
            <a:r>
              <a:rPr lang="en-US" dirty="0"/>
              <a:t>Slow decoding speed</a:t>
            </a:r>
          </a:p>
          <a:p>
            <a:pPr marL="457200" indent="-457200">
              <a:buFont typeface="+mj-lt"/>
              <a:buAutoNum type="arabicPeriod"/>
            </a:pPr>
            <a:r>
              <a:rPr lang="en-US" dirty="0"/>
              <a:t>Color compression rates low</a:t>
            </a:r>
          </a:p>
          <a:p>
            <a:pPr marL="749808" lvl="1" indent="-457200">
              <a:buFont typeface="+mj-lt"/>
              <a:buAutoNum type="arabicPeriod"/>
            </a:pPr>
            <a:r>
              <a:rPr lang="en-US" dirty="0"/>
              <a:t>Slow decoding</a:t>
            </a:r>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8812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Large Datasets</a:t>
            </a:r>
          </a:p>
        </p:txBody>
      </p:sp>
      <p:pic>
        <p:nvPicPr>
          <p:cNvPr id="4" name="Picture 3">
            <a:extLst>
              <a:ext uri="{FF2B5EF4-FFF2-40B4-BE49-F238E27FC236}">
                <a16:creationId xmlns:a16="http://schemas.microsoft.com/office/drawing/2014/main" id="{31822963-5F1A-4066-879B-6336A546CD34}"/>
              </a:ext>
            </a:extLst>
          </p:cNvPr>
          <p:cNvPicPr>
            <a:picLocks noChangeAspect="1"/>
          </p:cNvPicPr>
          <p:nvPr/>
        </p:nvPicPr>
        <p:blipFill>
          <a:blip r:embed="rId3"/>
          <a:stretch>
            <a:fillRect/>
          </a:stretch>
        </p:blipFill>
        <p:spPr>
          <a:xfrm>
            <a:off x="-167951" y="1408405"/>
            <a:ext cx="12192000" cy="1748904"/>
          </a:xfrm>
          <a:prstGeom prst="rect">
            <a:avLst/>
          </a:prstGeom>
        </p:spPr>
      </p:pic>
      <p:pic>
        <p:nvPicPr>
          <p:cNvPr id="9" name="Picture 8">
            <a:extLst>
              <a:ext uri="{FF2B5EF4-FFF2-40B4-BE49-F238E27FC236}">
                <a16:creationId xmlns:a16="http://schemas.microsoft.com/office/drawing/2014/main" id="{6CFDCF5E-AD58-48EC-ADCE-03F38C9C2D2E}"/>
              </a:ext>
            </a:extLst>
          </p:cNvPr>
          <p:cNvPicPr>
            <a:picLocks noChangeAspect="1"/>
          </p:cNvPicPr>
          <p:nvPr/>
        </p:nvPicPr>
        <p:blipFill>
          <a:blip r:embed="rId4"/>
          <a:stretch>
            <a:fillRect/>
          </a:stretch>
        </p:blipFill>
        <p:spPr>
          <a:xfrm>
            <a:off x="-51319" y="2767329"/>
            <a:ext cx="12192000" cy="3730640"/>
          </a:xfrm>
          <a:prstGeom prst="rect">
            <a:avLst/>
          </a:prstGeom>
        </p:spPr>
      </p:pic>
    </p:spTree>
    <p:extLst>
      <p:ext uri="{BB962C8B-B14F-4D97-AF65-F5344CB8AC3E}">
        <p14:creationId xmlns:p14="http://schemas.microsoft.com/office/powerpoint/2010/main" val="1194586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47F5C-50EC-416A-AE8C-6F6BB4225673}"/>
              </a:ext>
            </a:extLst>
          </p:cNvPr>
          <p:cNvSpPr>
            <a:spLocks noGrp="1"/>
          </p:cNvSpPr>
          <p:nvPr>
            <p:ph type="title"/>
          </p:nvPr>
        </p:nvSpPr>
        <p:spPr>
          <a:xfrm>
            <a:off x="1097280" y="286603"/>
            <a:ext cx="10058400" cy="1450757"/>
          </a:xfrm>
        </p:spPr>
        <p:txBody>
          <a:bodyPr>
            <a:normAutofit/>
          </a:bodyPr>
          <a:lstStyle/>
          <a:p>
            <a:r>
              <a:rPr lang="en-US" dirty="0"/>
              <a:t> </a:t>
            </a:r>
          </a:p>
        </p:txBody>
      </p:sp>
      <p:sp>
        <p:nvSpPr>
          <p:cNvPr id="5" name="Content Placeholder 4">
            <a:extLst>
              <a:ext uri="{FF2B5EF4-FFF2-40B4-BE49-F238E27FC236}">
                <a16:creationId xmlns:a16="http://schemas.microsoft.com/office/drawing/2014/main" id="{2EF8776A-8E1B-4515-B881-8EFD977E134D}"/>
              </a:ext>
            </a:extLst>
          </p:cNvPr>
          <p:cNvSpPr>
            <a:spLocks noGrp="1"/>
          </p:cNvSpPr>
          <p:nvPr>
            <p:ph idx="1"/>
          </p:nvPr>
        </p:nvSpPr>
        <p:spPr/>
        <p:txBody>
          <a:bodyPr/>
          <a:lstStyle/>
          <a:p>
            <a:endParaRPr lang="en-US"/>
          </a:p>
        </p:txBody>
      </p:sp>
      <p:sp>
        <p:nvSpPr>
          <p:cNvPr id="8" name="Title 1">
            <a:extLst>
              <a:ext uri="{FF2B5EF4-FFF2-40B4-BE49-F238E27FC236}">
                <a16:creationId xmlns:a16="http://schemas.microsoft.com/office/drawing/2014/main" id="{BE0727E4-77F6-4E00-BD45-2E9C530B9EC3}"/>
              </a:ext>
            </a:extLst>
          </p:cNvPr>
          <p:cNvSpPr txBox="1">
            <a:spLocks/>
          </p:cNvSpPr>
          <p:nvPr/>
        </p:nvSpPr>
        <p:spPr>
          <a:xfrm>
            <a:off x="1249680" y="439003"/>
            <a:ext cx="10058400" cy="145075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r>
              <a:rPr lang="en-US" dirty="0"/>
              <a:t>Standard Octree Compression</a:t>
            </a:r>
          </a:p>
        </p:txBody>
      </p:sp>
      <p:pic>
        <p:nvPicPr>
          <p:cNvPr id="4" name="Picture 3">
            <a:extLst>
              <a:ext uri="{FF2B5EF4-FFF2-40B4-BE49-F238E27FC236}">
                <a16:creationId xmlns:a16="http://schemas.microsoft.com/office/drawing/2014/main" id="{5A105B0A-D3EA-4960-8403-FB7B63EEFEF8}"/>
              </a:ext>
            </a:extLst>
          </p:cNvPr>
          <p:cNvPicPr>
            <a:picLocks noChangeAspect="1"/>
          </p:cNvPicPr>
          <p:nvPr/>
        </p:nvPicPr>
        <p:blipFill>
          <a:blip r:embed="rId3"/>
          <a:stretch>
            <a:fillRect/>
          </a:stretch>
        </p:blipFill>
        <p:spPr>
          <a:xfrm>
            <a:off x="2463961" y="2045546"/>
            <a:ext cx="8010525" cy="3886200"/>
          </a:xfrm>
          <a:prstGeom prst="rect">
            <a:avLst/>
          </a:prstGeom>
        </p:spPr>
      </p:pic>
    </p:spTree>
    <p:extLst>
      <p:ext uri="{BB962C8B-B14F-4D97-AF65-F5344CB8AC3E}">
        <p14:creationId xmlns:p14="http://schemas.microsoft.com/office/powerpoint/2010/main" val="997147561"/>
      </p:ext>
    </p:extLst>
  </p:cSld>
  <p:clrMapOvr>
    <a:masterClrMapping/>
  </p:clrMapOvr>
</p:sld>
</file>

<file path=ppt/theme/theme1.xml><?xml version="1.0" encoding="utf-8"?>
<a:theme xmlns:a="http://schemas.openxmlformats.org/drawingml/2006/main" name="RetrospectVTI">
  <a:themeElements>
    <a:clrScheme name="">
      <a:dk1>
        <a:srgbClr val="000000"/>
      </a:dk1>
      <a:lt1>
        <a:srgbClr val="FFFFFF"/>
      </a:lt1>
      <a:dk2>
        <a:srgbClr val="243541"/>
      </a:dk2>
      <a:lt2>
        <a:srgbClr val="E2E5E8"/>
      </a:lt2>
      <a:accent1>
        <a:srgbClr val="E88B33"/>
      </a:accent1>
      <a:accent2>
        <a:srgbClr val="AEA33A"/>
      </a:accent2>
      <a:accent3>
        <a:srgbClr val="8CAB4A"/>
      </a:accent3>
      <a:accent4>
        <a:srgbClr val="57B636"/>
      </a:accent4>
      <a:accent5>
        <a:srgbClr val="2EBA43"/>
      </a:accent5>
      <a:accent6>
        <a:srgbClr val="33B67D"/>
      </a:accent6>
      <a:hlink>
        <a:srgbClr val="5F84A8"/>
      </a:hlink>
      <a:folHlink>
        <a:srgbClr val="7F7F7F"/>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Override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10.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1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12.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13.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14.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15.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16.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17.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18.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19.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2.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20.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21.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22.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23.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24.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25.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26.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3.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4.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5.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6.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7.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8.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ppt/theme/themeOverride9.xml><?xml version="1.0" encoding="utf-8"?>
<a:themeOverride xmlns:a="http://schemas.openxmlformats.org/drawingml/2006/main">
  <a:clrScheme name="Custom 40">
    <a:dk1>
      <a:sysClr val="windowText" lastClr="000000"/>
    </a:dk1>
    <a:lt1>
      <a:sysClr val="window" lastClr="FFFFFF"/>
    </a:lt1>
    <a:dk2>
      <a:srgbClr val="545D57"/>
    </a:dk2>
    <a:lt2>
      <a:srgbClr val="EBEBE8"/>
    </a:lt2>
    <a:accent1>
      <a:srgbClr val="579858"/>
    </a:accent1>
    <a:accent2>
      <a:srgbClr val="ED583E"/>
    </a:accent2>
    <a:accent3>
      <a:srgbClr val="D3BA59"/>
    </a:accent3>
    <a:accent4>
      <a:srgbClr val="4C94AC"/>
    </a:accent4>
    <a:accent5>
      <a:srgbClr val="A09E84"/>
    </a:accent5>
    <a:accent6>
      <a:srgbClr val="FC7D4A"/>
    </a:accent6>
    <a:hlink>
      <a:srgbClr val="04A2DA"/>
    </a:hlink>
    <a:folHlink>
      <a:srgbClr val="808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b8e058a8-9a0a-43b4-881f-373652cbb33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9BF643B69D1E04EBEB8D60ABC3664AB" ma:contentTypeVersion="4" ma:contentTypeDescription="Create a new document." ma:contentTypeScope="" ma:versionID="2c5ed52f983769ee6001cd506a29304a">
  <xsd:schema xmlns:xsd="http://www.w3.org/2001/XMLSchema" xmlns:xs="http://www.w3.org/2001/XMLSchema" xmlns:p="http://schemas.microsoft.com/office/2006/metadata/properties" xmlns:ns3="b8e058a8-9a0a-43b4-881f-373652cbb337" targetNamespace="http://schemas.microsoft.com/office/2006/metadata/properties" ma:root="true" ma:fieldsID="8419c0e049269c8e1248b5432b215fe5" ns3:_="">
    <xsd:import namespace="b8e058a8-9a0a-43b4-881f-373652cbb33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e058a8-9a0a-43b4-881f-373652cbb3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3CD65D-61A5-43C9-A837-6EC73C7DA8AB}">
  <ds:schemaRefs>
    <ds:schemaRef ds:uri="http://schemas.microsoft.com/office/2006/metadata/properties"/>
    <ds:schemaRef ds:uri="http://purl.org/dc/terms/"/>
    <ds:schemaRef ds:uri="http://purl.org/dc/dcmitype/"/>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b8e058a8-9a0a-43b4-881f-373652cbb337"/>
    <ds:schemaRef ds:uri="http://www.w3.org/XML/1998/namespace"/>
  </ds:schemaRefs>
</ds:datastoreItem>
</file>

<file path=customXml/itemProps2.xml><?xml version="1.0" encoding="utf-8"?>
<ds:datastoreItem xmlns:ds="http://schemas.openxmlformats.org/officeDocument/2006/customXml" ds:itemID="{31F006B4-A9E1-4F39-85C8-FB836F919348}">
  <ds:schemaRefs>
    <ds:schemaRef ds:uri="http://schemas.microsoft.com/sharepoint/v3/contenttype/forms"/>
  </ds:schemaRefs>
</ds:datastoreItem>
</file>

<file path=customXml/itemProps3.xml><?xml version="1.0" encoding="utf-8"?>
<ds:datastoreItem xmlns:ds="http://schemas.openxmlformats.org/officeDocument/2006/customXml" ds:itemID="{6C3C7383-12F6-49A4-95AC-5DFFACADC5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e058a8-9a0a-43b4-881f-373652cbb33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{222283D6-257C-47C9-953E-3EF5E9049B91}tf11437505_win32</Template>
  <TotalTime>2459</TotalTime>
  <Words>757</Words>
  <Application>Microsoft Office PowerPoint</Application>
  <PresentationFormat>Widescreen</PresentationFormat>
  <Paragraphs>112</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Georgia Pro Cond Light</vt:lpstr>
      <vt:lpstr>Speak Pro</vt:lpstr>
      <vt:lpstr>Wingdings</vt:lpstr>
      <vt:lpstr>RetrospectVTI</vt:lpstr>
      <vt:lpstr>GROOT: Streaming Volumetric Video</vt:lpstr>
      <vt:lpstr> Presentation Outline</vt:lpstr>
      <vt:lpstr> </vt:lpstr>
      <vt:lpstr> </vt:lpstr>
      <vt:lpstr> </vt:lpstr>
      <vt:lpstr> </vt:lpstr>
      <vt:lpstr> </vt:lpstr>
      <vt:lpstr> </vt:lpstr>
      <vt:lpstr> </vt:lpstr>
      <vt:lpstr> </vt:lpstr>
      <vt:lpstr> </vt:lpstr>
      <vt:lpstr> </vt:lpstr>
      <vt:lpstr> </vt:lpstr>
      <vt:lpstr> </vt:lpstr>
      <vt:lpstr> </vt:lpstr>
      <vt:lpstr> </vt:lpstr>
      <vt:lpstr>Color Compression</vt:lpstr>
      <vt:lpstr>Morton Order Packing</vt:lpstr>
      <vt:lpstr>Color Sorting</vt:lpstr>
      <vt:lpstr>Color Packing + Sorting</vt:lpstr>
      <vt:lpstr>Frustrum Clipping</vt:lpstr>
      <vt:lpstr> </vt:lpstr>
      <vt:lpstr>Interactive View Optimization</vt:lpstr>
      <vt:lpstr>Evaluation </vt:lpstr>
      <vt:lpstr>Evaluation </vt:lpstr>
      <vt:lpstr> </vt:lpstr>
      <vt:lpstr> </vt:lpstr>
      <vt:lpstr> </vt:lpstr>
      <vt:lpstr> </vt:lpstr>
      <vt:lpstr> </vt:lpstr>
      <vt:lpstr> </vt:lpstr>
      <vt:lpstr> </vt:lpstr>
      <vt:lpstr> </vt:lpstr>
      <vt:lpstr> </vt:lpstr>
      <vt:lpstr>Discussion/ Future 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GROOT: Streaming Volumetric Video</dc:title>
  <dc:creator>Matt McMahon</dc:creator>
  <cp:lastModifiedBy>Matt McMahon</cp:lastModifiedBy>
  <cp:revision>1</cp:revision>
  <dcterms:created xsi:type="dcterms:W3CDTF">2022-04-06T23:42:22Z</dcterms:created>
  <dcterms:modified xsi:type="dcterms:W3CDTF">2022-04-08T16:41:52Z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0x01010049BF643B69D1E04EBEB8D60ABC3664AB</vt:lpwstr>
  </property>
</Properties>
</file>